
<file path=[Content_Types].xml><?xml version="1.0" encoding="utf-8"?>
<Types xmlns="http://schemas.openxmlformats.org/package/2006/content-types">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2.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09" d="100"/>
          <a:sy n="109" d="100"/>
        </p:scale>
        <p:origin x="706"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1"/>
  <c:style val="2"/>
  <c:chart>
    <c:autoTitleDeleted val="1"/>
    <c:plotArea>
      <c:layout/>
      <c:radarChart>
        <c:radarStyle val="filled"/>
        <c:varyColors val="0"/>
        <c:ser>
          <c:idx val="0"/>
          <c:order val="0"/>
          <c:tx>
            <c:strRef>
              <c:f>Sheet1!$B$1</c:f>
              <c:strCache>
                <c:ptCount val="1"/>
                <c:pt idx="0">
                  <c:v>Mon niveau de prévention</c:v>
                </c:pt>
              </c:strCache>
            </c:strRef>
          </c:tx>
          <c:spPr>
            <a:solidFill>
              <a:srgbClr val="2E75B6"/>
            </a:solidFill>
            <a:ln w="25400" cap="flat">
              <a:solidFill>
                <a:srgbClr val="2E75B6"/>
              </a:solidFill>
              <a:prstDash val="solid"/>
              <a:round/>
            </a:ln>
            <a:effectLst/>
          </c:spPr>
          <c:cat>
            <c:strRef>
              <c:f>Sheet1!$A$2:$A$13</c:f>
              <c:strCache>
                <c:ptCount val="12"/>
                <c:pt idx="0">
                  <c:v>01 Sur-ingénierie</c:v>
                </c:pt>
                <c:pt idx="1">
                  <c:v>02 Terrain</c:v>
                </c:pt>
                <c:pt idx="2">
                  <c:v>03 Politique</c:v>
                </c:pt>
                <c:pt idx="3">
                  <c:v>04 Sponsor</c:v>
                </c:pt>
                <c:pt idx="4">
                  <c:v>05 Transfert</c:v>
                </c:pt>
                <c:pt idx="5">
                  <c:v>06 Finance</c:v>
                </c:pt>
                <c:pt idx="6">
                  <c:v>07 Changement</c:v>
                </c:pt>
                <c:pt idx="7">
                  <c:v>08 Standards</c:v>
                </c:pt>
                <c:pt idx="8">
                  <c:v>09 Communication</c:v>
                </c:pt>
                <c:pt idx="9">
                  <c:v>10 Flexibilité</c:v>
                </c:pt>
                <c:pt idx="10">
                  <c:v>11 Satisfaction</c:v>
                </c:pt>
                <c:pt idx="11">
                  <c:v>12 Capitalisation</c:v>
                </c:pt>
              </c:strCache>
            </c:strRef>
          </c:cat>
          <c:val>
            <c:numRef>
              <c:f>Sheet1!$B$2:$B$13</c:f>
              <c:numCache>
                <c:formatCode>General</c:formatCode>
                <c:ptCount val="12"/>
                <c:pt idx="0">
                  <c:v>3</c:v>
                </c:pt>
                <c:pt idx="1">
                  <c:v>4</c:v>
                </c:pt>
                <c:pt idx="2">
                  <c:v>3</c:v>
                </c:pt>
                <c:pt idx="3">
                  <c:v>4</c:v>
                </c:pt>
                <c:pt idx="4">
                  <c:v>3</c:v>
                </c:pt>
                <c:pt idx="5">
                  <c:v>4</c:v>
                </c:pt>
                <c:pt idx="6">
                  <c:v>3</c:v>
                </c:pt>
                <c:pt idx="7">
                  <c:v>3</c:v>
                </c:pt>
                <c:pt idx="8">
                  <c:v>4</c:v>
                </c:pt>
                <c:pt idx="9">
                  <c:v>3</c:v>
                </c:pt>
                <c:pt idx="10">
                  <c:v>3</c:v>
                </c:pt>
                <c:pt idx="11">
                  <c:v>4</c:v>
                </c:pt>
              </c:numCache>
            </c:numRef>
          </c:val>
          <c:extLst>
            <c:ext xmlns:c16="http://schemas.microsoft.com/office/drawing/2014/chart" uri="{C3380CC4-5D6E-409C-BE32-E72D297353CC}">
              <c16:uniqueId val="{00000000-58B9-4EB1-AD65-D03C26BCB95C}"/>
            </c:ext>
          </c:extLst>
        </c:ser>
        <c:dLbls>
          <c:showLegendKey val="0"/>
          <c:showVal val="0"/>
          <c:showCatName val="0"/>
          <c:showSerName val="0"/>
          <c:showPercent val="0"/>
          <c:showBubbleSize val="0"/>
        </c:dLbls>
        <c:axId val="2094734554"/>
        <c:axId val="2094734552"/>
      </c:radarChart>
      <c:catAx>
        <c:axId val="2094734554"/>
        <c:scaling>
          <c:orientation val="minMax"/>
        </c:scaling>
        <c:delete val="0"/>
        <c:axPos val="b"/>
        <c:numFmt formatCode="General" sourceLinked="1"/>
        <c:majorTickMark val="out"/>
        <c:minorTickMark val="none"/>
        <c:tickLblPos val="low"/>
        <c:spPr>
          <a:ln w="12700" cap="flat">
            <a:solidFill>
              <a:srgbClr val="888888"/>
            </a:solidFill>
            <a:prstDash val="solid"/>
            <a:round/>
          </a:ln>
        </c:spPr>
        <c:txPr>
          <a:bodyPr/>
          <a:lstStyle/>
          <a:p>
            <a:pPr>
              <a:defRPr sz="1200" b="0" i="0" u="none" strike="noStrike">
                <a:solidFill>
                  <a:srgbClr val="000000"/>
                </a:solidFill>
                <a:latin typeface="Arial"/>
              </a:defRPr>
            </a:pPr>
            <a:endParaRPr lang="en-US"/>
          </a:p>
        </c:txPr>
        <c:crossAx val="2094734552"/>
        <c:crosses val="autoZero"/>
        <c:auto val="1"/>
        <c:lblAlgn val="ctr"/>
        <c:lblOffset val="100"/>
        <c:noMultiLvlLbl val="1"/>
      </c:catAx>
      <c:valAx>
        <c:axId val="2094734552"/>
        <c:scaling>
          <c:orientation val="minMax"/>
        </c:scaling>
        <c:delete val="0"/>
        <c:axPos val="l"/>
        <c:majorGridlines>
          <c:spPr>
            <a:ln w="12700" cap="flat">
              <a:solidFill>
                <a:srgbClr val="888888"/>
              </a:solidFill>
              <a:prstDash val="solid"/>
              <a:round/>
            </a:ln>
          </c:spPr>
        </c:majorGridlines>
        <c:numFmt formatCode="General" sourceLinked="0"/>
        <c:majorTickMark val="out"/>
        <c:minorTickMark val="none"/>
        <c:tickLblPos val="nextTo"/>
        <c:spPr>
          <a:ln w="12700" cap="flat">
            <a:solidFill>
              <a:srgbClr val="888888"/>
            </a:solidFill>
            <a:prstDash val="solid"/>
            <a:round/>
          </a:ln>
        </c:spPr>
        <c:txPr>
          <a:bodyPr/>
          <a:lstStyle/>
          <a:p>
            <a:pPr>
              <a:defRPr sz="1200" b="0" i="0" u="none" strike="noStrike">
                <a:solidFill>
                  <a:srgbClr val="000000"/>
                </a:solidFill>
                <a:latin typeface="Arial"/>
              </a:defRPr>
            </a:pPr>
            <a:endParaRPr lang="en-US"/>
          </a:p>
        </c:txPr>
        <c:crossAx val="2094734554"/>
        <c:crosses val="autoZero"/>
        <c:crossBetween val="between"/>
      </c:valAx>
      <c:spPr>
        <a:noFill/>
        <a:ln>
          <a:noFill/>
        </a:ln>
        <a:effectLst/>
      </c:spPr>
    </c:plotArea>
    <c:plotVisOnly val="1"/>
    <c:dispBlanksAs val="span"/>
    <c:showDLblsOverMax val="1"/>
  </c:chart>
  <c:spPr>
    <a:solidFill>
      <a:srgbClr val="FFFFFF"/>
    </a:solid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c:style val="2"/>
  <c:chart>
    <c:autoTitleDeleted val="1"/>
    <c:plotArea>
      <c:layout/>
      <c:barChart>
        <c:barDir val="bar"/>
        <c:grouping val="clustered"/>
        <c:varyColors val="0"/>
        <c:ser>
          <c:idx val="0"/>
          <c:order val="0"/>
          <c:tx>
            <c:strRef>
              <c:f>Sheet1!$B$1</c:f>
              <c:strCache>
                <c:ptCount val="1"/>
                <c:pt idx="0">
                  <c:v>Fréquence observée (%)</c:v>
                </c:pt>
              </c:strCache>
            </c:strRef>
          </c:tx>
          <c:spPr>
            <a:solidFill>
              <a:srgbClr val="1B3A6B"/>
            </a:solidFill>
            <a:effectLst/>
          </c:spPr>
          <c:invertIfNegative val="0"/>
          <c:dLbls>
            <c:numFmt formatCode="#,##0" sourceLinked="0"/>
            <c:spPr>
              <a:noFill/>
              <a:ln>
                <a:noFill/>
              </a:ln>
              <a:effectLst/>
            </c:spPr>
            <c:txPr>
              <a:bodyPr/>
              <a:lstStyle/>
              <a:p>
                <a:pPr>
                  <a:defRPr sz="1200" b="0" i="0" u="none" strike="noStrike">
                    <a:solidFill>
                      <a:srgbClr val="FFFFFF"/>
                    </a:solidFill>
                    <a:latin typeface="Arial"/>
                  </a:defRPr>
                </a:pPr>
                <a:endParaRPr lang="fr-FR"/>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Sheet1!$A$2:$A$13</c:f>
              <c:strCache>
                <c:ptCount val="12"/>
                <c:pt idx="0">
                  <c:v>04 Sponsor inactif</c:v>
                </c:pt>
                <c:pt idx="1">
                  <c:v>02 Terrain</c:v>
                </c:pt>
                <c:pt idx="2">
                  <c:v>08 Standards</c:v>
                </c:pt>
                <c:pt idx="3">
                  <c:v>07 Changement</c:v>
                </c:pt>
                <c:pt idx="4">
                  <c:v>06 Gains</c:v>
                </c:pt>
                <c:pt idx="5">
                  <c:v>03 Politique</c:v>
                </c:pt>
                <c:pt idx="6">
                  <c:v>09 Communication</c:v>
                </c:pt>
                <c:pt idx="7">
                  <c:v>05 Transfert</c:v>
                </c:pt>
                <c:pt idx="8">
                  <c:v>01 Sur-ingénierie</c:v>
                </c:pt>
                <c:pt idx="9">
                  <c:v>10 Rigidité</c:v>
                </c:pt>
                <c:pt idx="10">
                  <c:v>12 Capitalisation</c:v>
                </c:pt>
                <c:pt idx="11">
                  <c:v>11 Satisfaction</c:v>
                </c:pt>
              </c:strCache>
            </c:strRef>
          </c:cat>
          <c:val>
            <c:numRef>
              <c:f>Sheet1!$B$2:$B$13</c:f>
              <c:numCache>
                <c:formatCode>General</c:formatCode>
                <c:ptCount val="12"/>
                <c:pt idx="0">
                  <c:v>72</c:v>
                </c:pt>
                <c:pt idx="1">
                  <c:v>68</c:v>
                </c:pt>
                <c:pt idx="2">
                  <c:v>64</c:v>
                </c:pt>
                <c:pt idx="3">
                  <c:v>61</c:v>
                </c:pt>
                <c:pt idx="4">
                  <c:v>58</c:v>
                </c:pt>
                <c:pt idx="5">
                  <c:v>55</c:v>
                </c:pt>
                <c:pt idx="6">
                  <c:v>52</c:v>
                </c:pt>
                <c:pt idx="7">
                  <c:v>49</c:v>
                </c:pt>
                <c:pt idx="8">
                  <c:v>45</c:v>
                </c:pt>
                <c:pt idx="9">
                  <c:v>41</c:v>
                </c:pt>
                <c:pt idx="10">
                  <c:v>38</c:v>
                </c:pt>
                <c:pt idx="11">
                  <c:v>32</c:v>
                </c:pt>
              </c:numCache>
            </c:numRef>
          </c:val>
          <c:extLst>
            <c:ext xmlns:c16="http://schemas.microsoft.com/office/drawing/2014/chart" uri="{C3380CC4-5D6E-409C-BE32-E72D297353CC}">
              <c16:uniqueId val="{00000000-2F47-4104-949F-653C4DE6A2DE}"/>
            </c:ext>
          </c:extLst>
        </c:ser>
        <c:dLbls>
          <c:dLblPos val="inEnd"/>
          <c:showLegendKey val="0"/>
          <c:showVal val="1"/>
          <c:showCatName val="0"/>
          <c:showSerName val="0"/>
          <c:showPercent val="0"/>
          <c:showBubbleSize val="0"/>
        </c:dLbls>
        <c:gapWidth val="150"/>
        <c:axId val="2094734554"/>
        <c:axId val="2094734552"/>
      </c:barChart>
      <c:catAx>
        <c:axId val="2094734554"/>
        <c:scaling>
          <c:orientation val="minMax"/>
        </c:scaling>
        <c:delete val="0"/>
        <c:axPos val="l"/>
        <c:numFmt formatCode="General" sourceLinked="1"/>
        <c:majorTickMark val="out"/>
        <c:minorTickMark val="none"/>
        <c:tickLblPos val="nextTo"/>
        <c:spPr>
          <a:ln w="12700" cap="flat">
            <a:solidFill>
              <a:srgbClr val="888888"/>
            </a:solidFill>
            <a:prstDash val="solid"/>
            <a:round/>
          </a:ln>
        </c:spPr>
        <c:txPr>
          <a:bodyPr/>
          <a:lstStyle/>
          <a:p>
            <a:pPr>
              <a:defRPr sz="1200" b="0" i="0" u="none" strike="noStrike">
                <a:solidFill>
                  <a:srgbClr val="2C2C2C"/>
                </a:solidFill>
                <a:latin typeface="Arial"/>
              </a:defRPr>
            </a:pPr>
            <a:endParaRPr lang="en-US"/>
          </a:p>
        </c:txPr>
        <c:crossAx val="2094734552"/>
        <c:crosses val="autoZero"/>
        <c:auto val="1"/>
        <c:lblAlgn val="ctr"/>
        <c:lblOffset val="100"/>
        <c:noMultiLvlLbl val="1"/>
      </c:catAx>
      <c:valAx>
        <c:axId val="2094734552"/>
        <c:scaling>
          <c:orientation val="minMax"/>
          <c:max val="100"/>
          <c:min val="0"/>
        </c:scaling>
        <c:delete val="0"/>
        <c:axPos val="b"/>
        <c:majorGridlines>
          <c:spPr>
            <a:ln w="6350" cap="flat">
              <a:solidFill>
                <a:srgbClr val="E2E8F0"/>
              </a:solidFill>
              <a:prstDash val="solid"/>
              <a:round/>
            </a:ln>
          </c:spPr>
        </c:majorGridlines>
        <c:numFmt formatCode="General" sourceLinked="0"/>
        <c:majorTickMark val="out"/>
        <c:minorTickMark val="none"/>
        <c:tickLblPos val="low"/>
        <c:spPr>
          <a:ln w="12700" cap="flat">
            <a:solidFill>
              <a:srgbClr val="888888"/>
            </a:solidFill>
            <a:prstDash val="solid"/>
            <a:round/>
          </a:ln>
        </c:spPr>
        <c:txPr>
          <a:bodyPr/>
          <a:lstStyle/>
          <a:p>
            <a:pPr>
              <a:defRPr sz="1200" b="0" i="0" u="none" strike="noStrike">
                <a:solidFill>
                  <a:srgbClr val="595959"/>
                </a:solidFill>
                <a:latin typeface="Arial"/>
              </a:defRPr>
            </a:pPr>
            <a:endParaRPr lang="en-US"/>
          </a:p>
        </c:txPr>
        <c:crossAx val="2094734554"/>
        <c:crosses val="autoZero"/>
        <c:crossBetween val="between"/>
      </c:valAx>
      <c:spPr>
        <a:noFill/>
        <a:ln>
          <a:noFill/>
        </a:ln>
        <a:effectLst/>
      </c:spPr>
    </c:plotArea>
    <c:plotVisOnly val="1"/>
    <c:dispBlanksAs val="span"/>
    <c:showDLblsOverMax val="1"/>
  </c:chart>
  <c:spPr>
    <a:solidFill>
      <a:srgbClr val="FFFFFF"/>
    </a:solid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65007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B3A6B"/>
        </a:solidFill>
        <a:effectLst/>
      </p:bgPr>
    </p:bg>
    <p:spTree>
      <p:nvGrpSpPr>
        <p:cNvPr id="1" name=""/>
        <p:cNvGrpSpPr/>
        <p:nvPr/>
      </p:nvGrpSpPr>
      <p:grpSpPr>
        <a:xfrm>
          <a:off x="0" y="0"/>
          <a:ext cx="0" cy="0"/>
          <a:chOff x="0" y="0"/>
          <a:chExt cx="0" cy="0"/>
        </a:xfrm>
      </p:grpSpPr>
      <p:sp>
        <p:nvSpPr>
          <p:cNvPr id="2" name="Shape 0"/>
          <p:cNvSpPr/>
          <p:nvPr/>
        </p:nvSpPr>
        <p:spPr>
          <a:xfrm>
            <a:off x="0" y="0"/>
            <a:ext cx="201168" cy="5143500"/>
          </a:xfrm>
          <a:prstGeom prst="rect">
            <a:avLst/>
          </a:prstGeom>
          <a:solidFill>
            <a:srgbClr val="856404"/>
          </a:solidFill>
          <a:ln w="12700">
            <a:solidFill>
              <a:srgbClr val="856404"/>
            </a:solidFill>
            <a:prstDash val="solid"/>
          </a:ln>
        </p:spPr>
        <p:txBody>
          <a:bodyPr/>
          <a:lstStyle/>
          <a:p>
            <a:endParaRPr lang="fr-FR"/>
          </a:p>
        </p:txBody>
      </p:sp>
      <p:sp>
        <p:nvSpPr>
          <p:cNvPr id="3" name="Shape 1"/>
          <p:cNvSpPr/>
          <p:nvPr/>
        </p:nvSpPr>
        <p:spPr>
          <a:xfrm>
            <a:off x="5943600" y="0"/>
            <a:ext cx="3200400" cy="5143500"/>
          </a:xfrm>
          <a:prstGeom prst="rect">
            <a:avLst/>
          </a:prstGeom>
          <a:solidFill>
            <a:srgbClr val="152E5A"/>
          </a:solidFill>
          <a:ln w="12700">
            <a:solidFill>
              <a:srgbClr val="152E5A"/>
            </a:solidFill>
            <a:prstDash val="solid"/>
          </a:ln>
        </p:spPr>
        <p:txBody>
          <a:bodyPr/>
          <a:lstStyle/>
          <a:p>
            <a:endParaRPr lang="fr-FR"/>
          </a:p>
        </p:txBody>
      </p:sp>
      <p:sp>
        <p:nvSpPr>
          <p:cNvPr id="4" name="Shape 2"/>
          <p:cNvSpPr/>
          <p:nvPr/>
        </p:nvSpPr>
        <p:spPr>
          <a:xfrm>
            <a:off x="6858000" y="0"/>
            <a:ext cx="2286000" cy="5143500"/>
          </a:xfrm>
          <a:prstGeom prst="rect">
            <a:avLst/>
          </a:prstGeom>
          <a:solidFill>
            <a:srgbClr val="0F2242"/>
          </a:solidFill>
          <a:ln w="12700">
            <a:solidFill>
              <a:srgbClr val="0F2242"/>
            </a:solidFill>
            <a:prstDash val="solid"/>
          </a:ln>
        </p:spPr>
        <p:txBody>
          <a:bodyPr/>
          <a:lstStyle/>
          <a:p>
            <a:endParaRPr lang="fr-FR"/>
          </a:p>
        </p:txBody>
      </p:sp>
      <p:sp>
        <p:nvSpPr>
          <p:cNvPr id="5" name="Shape 3"/>
          <p:cNvSpPr/>
          <p:nvPr/>
        </p:nvSpPr>
        <p:spPr>
          <a:xfrm>
            <a:off x="6583680" y="1280160"/>
            <a:ext cx="2194560" cy="2194560"/>
          </a:xfrm>
          <a:prstGeom prst="rect">
            <a:avLst/>
          </a:prstGeom>
          <a:solidFill>
            <a:srgbClr val="A93226"/>
          </a:solidFill>
          <a:ln w="12700">
            <a:solidFill>
              <a:srgbClr val="A93226"/>
            </a:solidFill>
            <a:prstDash val="solid"/>
          </a:ln>
        </p:spPr>
        <p:txBody>
          <a:bodyPr/>
          <a:lstStyle/>
          <a:p>
            <a:endParaRPr lang="fr-FR"/>
          </a:p>
        </p:txBody>
      </p:sp>
      <p:sp>
        <p:nvSpPr>
          <p:cNvPr id="6" name="Text 4"/>
          <p:cNvSpPr/>
          <p:nvPr/>
        </p:nvSpPr>
        <p:spPr>
          <a:xfrm>
            <a:off x="6583680" y="1280160"/>
            <a:ext cx="2194560" cy="2194560"/>
          </a:xfrm>
          <a:prstGeom prst="rect">
            <a:avLst/>
          </a:prstGeom>
          <a:noFill/>
          <a:ln/>
        </p:spPr>
        <p:txBody>
          <a:bodyPr wrap="square" lIns="0" tIns="0" rIns="0" bIns="0" rtlCol="0" anchor="ctr"/>
          <a:lstStyle/>
          <a:p>
            <a:pPr marL="0" indent="0" algn="ctr">
              <a:buNone/>
            </a:pPr>
            <a:r>
              <a:rPr lang="en-US" sz="7200" dirty="0">
                <a:solidFill>
                  <a:srgbClr val="000000"/>
                </a:solidFill>
              </a:rPr>
              <a:t>⚠</a:t>
            </a:r>
            <a:endParaRPr lang="en-US" sz="7200" dirty="0"/>
          </a:p>
        </p:txBody>
      </p:sp>
      <p:sp>
        <p:nvSpPr>
          <p:cNvPr id="7" name="Text 5"/>
          <p:cNvSpPr/>
          <p:nvPr/>
        </p:nvSpPr>
        <p:spPr>
          <a:xfrm>
            <a:off x="457200" y="457200"/>
            <a:ext cx="5943600" cy="320040"/>
          </a:xfrm>
          <a:prstGeom prst="rect">
            <a:avLst/>
          </a:prstGeom>
          <a:noFill/>
          <a:ln/>
        </p:spPr>
        <p:txBody>
          <a:bodyPr wrap="square" lIns="0" tIns="0" rIns="0" bIns="0" rtlCol="0" anchor="ctr"/>
          <a:lstStyle/>
          <a:p>
            <a:pPr marL="0" indent="0">
              <a:buNone/>
            </a:pPr>
            <a:r>
              <a:rPr lang="en-US" sz="1100" b="1" kern="0" spc="300" dirty="0">
                <a:solidFill>
                  <a:schemeClr val="accent4">
                    <a:lumMod val="40000"/>
                    <a:lumOff val="60000"/>
                  </a:schemeClr>
                </a:solidFill>
              </a:rPr>
              <a:t>PARTIE 7  ·  POSTURE ET EXCELLENCE DU CONSULTANT</a:t>
            </a:r>
            <a:endParaRPr lang="en-US" sz="1100" dirty="0">
              <a:solidFill>
                <a:schemeClr val="accent4">
                  <a:lumMod val="40000"/>
                  <a:lumOff val="60000"/>
                </a:schemeClr>
              </a:solidFill>
            </a:endParaRPr>
          </a:p>
        </p:txBody>
      </p:sp>
      <p:sp>
        <p:nvSpPr>
          <p:cNvPr id="8" name="Text 6"/>
          <p:cNvSpPr/>
          <p:nvPr/>
        </p:nvSpPr>
        <p:spPr>
          <a:xfrm>
            <a:off x="457200" y="822960"/>
            <a:ext cx="5943600" cy="457200"/>
          </a:xfrm>
          <a:prstGeom prst="rect">
            <a:avLst/>
          </a:prstGeom>
          <a:noFill/>
          <a:ln/>
        </p:spPr>
        <p:txBody>
          <a:bodyPr wrap="square" lIns="0" tIns="0" rIns="0" bIns="0" rtlCol="0" anchor="ctr"/>
          <a:lstStyle/>
          <a:p>
            <a:pPr marL="0" indent="0">
              <a:buNone/>
            </a:pPr>
            <a:r>
              <a:rPr lang="en-US" sz="1800" b="1" dirty="0">
                <a:solidFill>
                  <a:srgbClr val="ADC6E5"/>
                </a:solidFill>
              </a:rPr>
              <a:t>CHAPITRE 17</a:t>
            </a:r>
            <a:endParaRPr lang="en-US" sz="1800" dirty="0"/>
          </a:p>
        </p:txBody>
      </p:sp>
      <p:sp>
        <p:nvSpPr>
          <p:cNvPr id="9" name="Text 7"/>
          <p:cNvSpPr/>
          <p:nvPr/>
        </p:nvSpPr>
        <p:spPr>
          <a:xfrm>
            <a:off x="457200" y="1234440"/>
            <a:ext cx="5943600" cy="1737360"/>
          </a:xfrm>
          <a:prstGeom prst="rect">
            <a:avLst/>
          </a:prstGeom>
          <a:noFill/>
          <a:ln/>
        </p:spPr>
        <p:txBody>
          <a:bodyPr wrap="square" lIns="0" tIns="0" rIns="0" bIns="0" rtlCol="0" anchor="ctr"/>
          <a:lstStyle/>
          <a:p>
            <a:pPr marL="0" indent="0">
              <a:buNone/>
            </a:pPr>
            <a:r>
              <a:rPr lang="en-US" sz="3800" b="1" dirty="0">
                <a:solidFill>
                  <a:srgbClr val="FFFFFF"/>
                </a:solidFill>
              </a:rPr>
              <a:t>Les Erreurs Classiques</a:t>
            </a:r>
            <a:endParaRPr lang="en-US" sz="3800" dirty="0"/>
          </a:p>
          <a:p>
            <a:pPr marL="0" indent="0">
              <a:buNone/>
            </a:pPr>
            <a:r>
              <a:rPr lang="en-US" sz="3800" b="1" dirty="0">
                <a:solidFill>
                  <a:srgbClr val="FFFFFF"/>
                </a:solidFill>
              </a:rPr>
              <a:t>et Comment les Éviter</a:t>
            </a:r>
            <a:endParaRPr lang="en-US" sz="3800" dirty="0"/>
          </a:p>
        </p:txBody>
      </p:sp>
      <p:sp>
        <p:nvSpPr>
          <p:cNvPr id="10" name="Shape 8"/>
          <p:cNvSpPr/>
          <p:nvPr/>
        </p:nvSpPr>
        <p:spPr>
          <a:xfrm>
            <a:off x="457200" y="2971800"/>
            <a:ext cx="5303520" cy="45720"/>
          </a:xfrm>
          <a:prstGeom prst="rect">
            <a:avLst/>
          </a:prstGeom>
          <a:solidFill>
            <a:srgbClr val="856404"/>
          </a:solidFill>
          <a:ln w="12700">
            <a:solidFill>
              <a:srgbClr val="856404"/>
            </a:solidFill>
            <a:prstDash val="solid"/>
          </a:ln>
        </p:spPr>
        <p:txBody>
          <a:bodyPr/>
          <a:lstStyle/>
          <a:p>
            <a:endParaRPr lang="fr-FR"/>
          </a:p>
        </p:txBody>
      </p:sp>
      <p:sp>
        <p:nvSpPr>
          <p:cNvPr id="11" name="Text 9"/>
          <p:cNvSpPr/>
          <p:nvPr/>
        </p:nvSpPr>
        <p:spPr>
          <a:xfrm>
            <a:off x="457200" y="3108960"/>
            <a:ext cx="5760720" cy="411480"/>
          </a:xfrm>
          <a:prstGeom prst="rect">
            <a:avLst/>
          </a:prstGeom>
          <a:noFill/>
          <a:ln/>
        </p:spPr>
        <p:txBody>
          <a:bodyPr wrap="square" lIns="0" tIns="0" rIns="0" bIns="0" rtlCol="0" anchor="ctr"/>
          <a:lstStyle/>
          <a:p>
            <a:pPr marL="0" indent="0">
              <a:buNone/>
            </a:pPr>
            <a:r>
              <a:rPr lang="en-US" sz="1400" i="1" dirty="0">
                <a:solidFill>
                  <a:srgbClr val="ADC6E5"/>
                </a:solidFill>
              </a:rPr>
              <a:t>Les 12 pièges qui tuent les missions — et comment les contourner</a:t>
            </a:r>
            <a:endParaRPr lang="en-US" sz="1400" dirty="0"/>
          </a:p>
        </p:txBody>
      </p:sp>
      <p:sp>
        <p:nvSpPr>
          <p:cNvPr id="12" name="Text 10"/>
          <p:cNvSpPr/>
          <p:nvPr/>
        </p:nvSpPr>
        <p:spPr>
          <a:xfrm>
            <a:off x="457200" y="4572000"/>
            <a:ext cx="6400800" cy="320040"/>
          </a:xfrm>
          <a:prstGeom prst="rect">
            <a:avLst/>
          </a:prstGeom>
          <a:noFill/>
          <a:ln/>
        </p:spPr>
        <p:txBody>
          <a:bodyPr wrap="square" lIns="0" tIns="0" rIns="0" bIns="0" rtlCol="0" anchor="ctr"/>
          <a:lstStyle/>
          <a:p>
            <a:pPr marL="0" indent="0">
              <a:buNone/>
            </a:pPr>
            <a:r>
              <a:rPr lang="en-US" sz="1100" dirty="0">
                <a:solidFill>
                  <a:srgbClr val="6B8CC4"/>
                </a:solidFill>
              </a:rPr>
              <a:t>Lean · Six Sigma · SMED · Kaizen · TPS  ·  Excellence Opérationnelle 2024</a:t>
            </a:r>
            <a:endParaRPr lang="en-US" sz="11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5F5F7"/>
        </a:solidFill>
        <a:effectLst/>
      </p:bgPr>
    </p:bg>
    <p:spTree>
      <p:nvGrpSpPr>
        <p:cNvPr id="1" name=""/>
        <p:cNvGrpSpPr/>
        <p:nvPr/>
      </p:nvGrpSpPr>
      <p:grpSpPr>
        <a:xfrm>
          <a:off x="0" y="0"/>
          <a:ext cx="0" cy="0"/>
          <a:chOff x="0" y="0"/>
          <a:chExt cx="0" cy="0"/>
        </a:xfrm>
      </p:grpSpPr>
      <p:sp>
        <p:nvSpPr>
          <p:cNvPr id="2" name="Shape 0"/>
          <p:cNvSpPr/>
          <p:nvPr/>
        </p:nvSpPr>
        <p:spPr>
          <a:xfrm>
            <a:off x="0" y="0"/>
            <a:ext cx="9144000" cy="713232"/>
          </a:xfrm>
          <a:prstGeom prst="rect">
            <a:avLst/>
          </a:prstGeom>
          <a:solidFill>
            <a:srgbClr val="1B3A6B"/>
          </a:solidFill>
          <a:ln w="12700">
            <a:solidFill>
              <a:srgbClr val="1B3A6B"/>
            </a:solidFill>
            <a:prstDash val="solid"/>
          </a:ln>
        </p:spPr>
        <p:txBody>
          <a:bodyPr/>
          <a:lstStyle/>
          <a:p>
            <a:endParaRPr lang="fr-FR"/>
          </a:p>
        </p:txBody>
      </p:sp>
      <p:sp>
        <p:nvSpPr>
          <p:cNvPr id="3" name="Shape 1"/>
          <p:cNvSpPr/>
          <p:nvPr/>
        </p:nvSpPr>
        <p:spPr>
          <a:xfrm>
            <a:off x="0" y="0"/>
            <a:ext cx="164592" cy="713232"/>
          </a:xfrm>
          <a:prstGeom prst="rect">
            <a:avLst/>
          </a:prstGeom>
          <a:solidFill>
            <a:srgbClr val="856404"/>
          </a:solidFill>
          <a:ln w="12700">
            <a:solidFill>
              <a:srgbClr val="856404"/>
            </a:solidFill>
            <a:prstDash val="solid"/>
          </a:ln>
        </p:spPr>
        <p:txBody>
          <a:bodyPr/>
          <a:lstStyle/>
          <a:p>
            <a:endParaRPr lang="fr-FR"/>
          </a:p>
        </p:txBody>
      </p:sp>
      <p:sp>
        <p:nvSpPr>
          <p:cNvPr id="4" name="Text 2"/>
          <p:cNvSpPr/>
          <p:nvPr/>
        </p:nvSpPr>
        <p:spPr>
          <a:xfrm>
            <a:off x="320040" y="36576"/>
            <a:ext cx="8046720" cy="329184"/>
          </a:xfrm>
          <a:prstGeom prst="rect">
            <a:avLst/>
          </a:prstGeom>
          <a:noFill/>
          <a:ln/>
        </p:spPr>
        <p:txBody>
          <a:bodyPr wrap="square" lIns="0" tIns="0" rIns="0" bIns="0" rtlCol="0" anchor="ctr"/>
          <a:lstStyle/>
          <a:p>
            <a:pPr marL="0" indent="0">
              <a:buNone/>
            </a:pPr>
            <a:r>
              <a:rPr lang="en-US" sz="2000" b="1" dirty="0">
                <a:solidFill>
                  <a:srgbClr val="FFFFFF"/>
                </a:solidFill>
              </a:rPr>
              <a:t>Auto-Évaluation — Où en êtes-vous ?</a:t>
            </a:r>
            <a:endParaRPr lang="en-US" sz="2000" dirty="0"/>
          </a:p>
        </p:txBody>
      </p:sp>
      <p:sp>
        <p:nvSpPr>
          <p:cNvPr id="5" name="Text 3"/>
          <p:cNvSpPr/>
          <p:nvPr/>
        </p:nvSpPr>
        <p:spPr>
          <a:xfrm>
            <a:off x="320040" y="384048"/>
            <a:ext cx="8046720" cy="256032"/>
          </a:xfrm>
          <a:prstGeom prst="rect">
            <a:avLst/>
          </a:prstGeom>
          <a:noFill/>
          <a:ln/>
        </p:spPr>
        <p:txBody>
          <a:bodyPr wrap="square" lIns="0" tIns="0" rIns="0" bIns="0" rtlCol="0" anchor="ctr"/>
          <a:lstStyle/>
          <a:p>
            <a:pPr marL="0" indent="0">
              <a:buNone/>
            </a:pPr>
            <a:r>
              <a:rPr lang="en-US" sz="1100" i="1" dirty="0">
                <a:solidFill>
                  <a:srgbClr val="ADC6E5"/>
                </a:solidFill>
              </a:rPr>
              <a:t>Évaluez votre niveau de maîtrise de chaque erreur sur 5</a:t>
            </a:r>
            <a:endParaRPr lang="en-US" sz="1100" dirty="0"/>
          </a:p>
        </p:txBody>
      </p:sp>
      <p:sp>
        <p:nvSpPr>
          <p:cNvPr id="6" name="Shape 4"/>
          <p:cNvSpPr/>
          <p:nvPr/>
        </p:nvSpPr>
        <p:spPr>
          <a:xfrm>
            <a:off x="8339328" y="91440"/>
            <a:ext cx="658368" cy="512064"/>
          </a:xfrm>
          <a:prstGeom prst="rect">
            <a:avLst/>
          </a:prstGeom>
          <a:solidFill>
            <a:srgbClr val="856404"/>
          </a:solidFill>
          <a:ln w="12700">
            <a:solidFill>
              <a:srgbClr val="856404"/>
            </a:solidFill>
            <a:prstDash val="solid"/>
          </a:ln>
        </p:spPr>
        <p:txBody>
          <a:bodyPr/>
          <a:lstStyle/>
          <a:p>
            <a:endParaRPr lang="fr-FR"/>
          </a:p>
        </p:txBody>
      </p:sp>
      <p:sp>
        <p:nvSpPr>
          <p:cNvPr id="7" name="Text 5"/>
          <p:cNvSpPr/>
          <p:nvPr/>
        </p:nvSpPr>
        <p:spPr>
          <a:xfrm>
            <a:off x="8339328" y="91440"/>
            <a:ext cx="658368" cy="512064"/>
          </a:xfrm>
          <a:prstGeom prst="rect">
            <a:avLst/>
          </a:prstGeom>
          <a:noFill/>
          <a:ln/>
        </p:spPr>
        <p:txBody>
          <a:bodyPr wrap="square" lIns="0" tIns="0" rIns="0" bIns="0" rtlCol="0" anchor="ctr"/>
          <a:lstStyle/>
          <a:p>
            <a:pPr marL="0" indent="0" algn="ctr">
              <a:buNone/>
            </a:pPr>
            <a:r>
              <a:rPr lang="en-US" sz="1300" b="1" dirty="0">
                <a:solidFill>
                  <a:srgbClr val="1B3A6B"/>
                </a:solidFill>
              </a:rPr>
              <a:t>EO</a:t>
            </a:r>
            <a:endParaRPr lang="en-US" sz="1300" dirty="0"/>
          </a:p>
        </p:txBody>
      </p:sp>
      <p:graphicFrame>
        <p:nvGraphicFramePr>
          <p:cNvPr id="8" name="Chart 0"/>
          <p:cNvGraphicFramePr/>
          <p:nvPr/>
        </p:nvGraphicFramePr>
        <p:xfrm>
          <a:off x="320040" y="822960"/>
          <a:ext cx="5303520" cy="3931920"/>
        </p:xfrm>
        <a:graphic>
          <a:graphicData uri="http://schemas.openxmlformats.org/drawingml/2006/chart">
            <c:chart xmlns:c="http://schemas.openxmlformats.org/drawingml/2006/chart" xmlns:r="http://schemas.openxmlformats.org/officeDocument/2006/relationships" r:id="rId3"/>
          </a:graphicData>
        </a:graphic>
      </p:graphicFrame>
      <p:sp>
        <p:nvSpPr>
          <p:cNvPr id="9" name="Shape 6"/>
          <p:cNvSpPr/>
          <p:nvPr/>
        </p:nvSpPr>
        <p:spPr>
          <a:xfrm>
            <a:off x="5760720" y="822960"/>
            <a:ext cx="3108960" cy="274320"/>
          </a:xfrm>
          <a:prstGeom prst="rect">
            <a:avLst/>
          </a:prstGeom>
          <a:solidFill>
            <a:srgbClr val="1B3A6B"/>
          </a:solidFill>
          <a:ln w="12700">
            <a:solidFill>
              <a:srgbClr val="1B3A6B"/>
            </a:solidFill>
            <a:prstDash val="solid"/>
          </a:ln>
        </p:spPr>
        <p:txBody>
          <a:bodyPr/>
          <a:lstStyle/>
          <a:p>
            <a:endParaRPr lang="fr-FR"/>
          </a:p>
        </p:txBody>
      </p:sp>
      <p:sp>
        <p:nvSpPr>
          <p:cNvPr id="10" name="Text 7"/>
          <p:cNvSpPr/>
          <p:nvPr/>
        </p:nvSpPr>
        <p:spPr>
          <a:xfrm>
            <a:off x="5852160" y="850392"/>
            <a:ext cx="2926080" cy="219456"/>
          </a:xfrm>
          <a:prstGeom prst="rect">
            <a:avLst/>
          </a:prstGeom>
          <a:noFill/>
          <a:ln/>
        </p:spPr>
        <p:txBody>
          <a:bodyPr wrap="square" lIns="0" tIns="0" rIns="0" bIns="0" rtlCol="0" anchor="ctr"/>
          <a:lstStyle/>
          <a:p>
            <a:pPr marL="0" indent="0">
              <a:buNone/>
            </a:pPr>
            <a:r>
              <a:rPr lang="en-US" sz="1000" b="1" dirty="0">
                <a:solidFill>
                  <a:srgbClr val="FFFFFF"/>
                </a:solidFill>
              </a:rPr>
              <a:t>GRILLE DE SCORING</a:t>
            </a:r>
            <a:endParaRPr lang="en-US" sz="1000" dirty="0"/>
          </a:p>
        </p:txBody>
      </p:sp>
      <p:sp>
        <p:nvSpPr>
          <p:cNvPr id="11" name="Shape 8"/>
          <p:cNvSpPr/>
          <p:nvPr/>
        </p:nvSpPr>
        <p:spPr>
          <a:xfrm>
            <a:off x="5760720" y="1143000"/>
            <a:ext cx="365760" cy="402336"/>
          </a:xfrm>
          <a:prstGeom prst="rect">
            <a:avLst/>
          </a:prstGeom>
          <a:solidFill>
            <a:srgbClr val="A93226"/>
          </a:solidFill>
          <a:ln w="12700">
            <a:solidFill>
              <a:srgbClr val="A93226"/>
            </a:solidFill>
            <a:prstDash val="solid"/>
          </a:ln>
        </p:spPr>
        <p:txBody>
          <a:bodyPr/>
          <a:lstStyle/>
          <a:p>
            <a:endParaRPr lang="fr-FR"/>
          </a:p>
        </p:txBody>
      </p:sp>
      <p:sp>
        <p:nvSpPr>
          <p:cNvPr id="12" name="Text 9"/>
          <p:cNvSpPr/>
          <p:nvPr/>
        </p:nvSpPr>
        <p:spPr>
          <a:xfrm>
            <a:off x="5760720" y="1143000"/>
            <a:ext cx="365760" cy="402336"/>
          </a:xfrm>
          <a:prstGeom prst="rect">
            <a:avLst/>
          </a:prstGeom>
          <a:noFill/>
          <a:ln/>
        </p:spPr>
        <p:txBody>
          <a:bodyPr wrap="square" lIns="0" tIns="0" rIns="0" bIns="0" rtlCol="0" anchor="ctr"/>
          <a:lstStyle/>
          <a:p>
            <a:pPr marL="0" indent="0" algn="ctr">
              <a:buNone/>
            </a:pPr>
            <a:r>
              <a:rPr lang="en-US" sz="1600" b="1" dirty="0">
                <a:solidFill>
                  <a:srgbClr val="FFFFFF"/>
                </a:solidFill>
              </a:rPr>
              <a:t>1</a:t>
            </a:r>
            <a:endParaRPr lang="en-US" sz="1600" dirty="0"/>
          </a:p>
        </p:txBody>
      </p:sp>
      <p:sp>
        <p:nvSpPr>
          <p:cNvPr id="13" name="Shape 10"/>
          <p:cNvSpPr/>
          <p:nvPr/>
        </p:nvSpPr>
        <p:spPr>
          <a:xfrm>
            <a:off x="6144768" y="1143000"/>
            <a:ext cx="2743200" cy="402336"/>
          </a:xfrm>
          <a:prstGeom prst="rect">
            <a:avLst/>
          </a:prstGeom>
          <a:solidFill>
            <a:srgbClr val="F5F5F7"/>
          </a:solidFill>
          <a:ln w="12700">
            <a:solidFill>
              <a:srgbClr val="A93226"/>
            </a:solidFill>
            <a:prstDash val="solid"/>
          </a:ln>
        </p:spPr>
        <p:txBody>
          <a:bodyPr/>
          <a:lstStyle/>
          <a:p>
            <a:endParaRPr lang="fr-FR"/>
          </a:p>
        </p:txBody>
      </p:sp>
      <p:sp>
        <p:nvSpPr>
          <p:cNvPr id="14" name="Text 11"/>
          <p:cNvSpPr/>
          <p:nvPr/>
        </p:nvSpPr>
        <p:spPr>
          <a:xfrm>
            <a:off x="6236208" y="1170432"/>
            <a:ext cx="2560320" cy="347472"/>
          </a:xfrm>
          <a:prstGeom prst="rect">
            <a:avLst/>
          </a:prstGeom>
          <a:noFill/>
          <a:ln/>
        </p:spPr>
        <p:txBody>
          <a:bodyPr wrap="square" lIns="0" tIns="0" rIns="0" bIns="0" rtlCol="0" anchor="ctr"/>
          <a:lstStyle/>
          <a:p>
            <a:pPr marL="0" indent="0">
              <a:buNone/>
            </a:pPr>
            <a:r>
              <a:rPr lang="en-US" sz="950" dirty="0">
                <a:solidFill>
                  <a:srgbClr val="2C2C2C"/>
                </a:solidFill>
              </a:rPr>
              <a:t>Jamais anticipé — piège systématique</a:t>
            </a:r>
            <a:endParaRPr lang="en-US" sz="950" dirty="0"/>
          </a:p>
        </p:txBody>
      </p:sp>
      <p:sp>
        <p:nvSpPr>
          <p:cNvPr id="15" name="Shape 12"/>
          <p:cNvSpPr/>
          <p:nvPr/>
        </p:nvSpPr>
        <p:spPr>
          <a:xfrm>
            <a:off x="5760720" y="1618488"/>
            <a:ext cx="365760" cy="402336"/>
          </a:xfrm>
          <a:prstGeom prst="rect">
            <a:avLst/>
          </a:prstGeom>
          <a:solidFill>
            <a:srgbClr val="C55A11"/>
          </a:solidFill>
          <a:ln w="12700">
            <a:solidFill>
              <a:srgbClr val="C55A11"/>
            </a:solidFill>
            <a:prstDash val="solid"/>
          </a:ln>
        </p:spPr>
        <p:txBody>
          <a:bodyPr/>
          <a:lstStyle/>
          <a:p>
            <a:endParaRPr lang="fr-FR"/>
          </a:p>
        </p:txBody>
      </p:sp>
      <p:sp>
        <p:nvSpPr>
          <p:cNvPr id="16" name="Text 13"/>
          <p:cNvSpPr/>
          <p:nvPr/>
        </p:nvSpPr>
        <p:spPr>
          <a:xfrm>
            <a:off x="5760720" y="1618488"/>
            <a:ext cx="365760" cy="402336"/>
          </a:xfrm>
          <a:prstGeom prst="rect">
            <a:avLst/>
          </a:prstGeom>
          <a:noFill/>
          <a:ln/>
        </p:spPr>
        <p:txBody>
          <a:bodyPr wrap="square" lIns="0" tIns="0" rIns="0" bIns="0" rtlCol="0" anchor="ctr"/>
          <a:lstStyle/>
          <a:p>
            <a:pPr marL="0" indent="0" algn="ctr">
              <a:buNone/>
            </a:pPr>
            <a:r>
              <a:rPr lang="en-US" sz="1600" b="1" dirty="0">
                <a:solidFill>
                  <a:srgbClr val="FFFFFF"/>
                </a:solidFill>
              </a:rPr>
              <a:t>2</a:t>
            </a:r>
            <a:endParaRPr lang="en-US" sz="1600" dirty="0"/>
          </a:p>
        </p:txBody>
      </p:sp>
      <p:sp>
        <p:nvSpPr>
          <p:cNvPr id="17" name="Shape 14"/>
          <p:cNvSpPr/>
          <p:nvPr/>
        </p:nvSpPr>
        <p:spPr>
          <a:xfrm>
            <a:off x="6144768" y="1618488"/>
            <a:ext cx="2743200" cy="402336"/>
          </a:xfrm>
          <a:prstGeom prst="rect">
            <a:avLst/>
          </a:prstGeom>
          <a:solidFill>
            <a:srgbClr val="FFFFFF"/>
          </a:solidFill>
          <a:ln w="12700">
            <a:solidFill>
              <a:srgbClr val="C55A11"/>
            </a:solidFill>
            <a:prstDash val="solid"/>
          </a:ln>
        </p:spPr>
        <p:txBody>
          <a:bodyPr/>
          <a:lstStyle/>
          <a:p>
            <a:endParaRPr lang="fr-FR"/>
          </a:p>
        </p:txBody>
      </p:sp>
      <p:sp>
        <p:nvSpPr>
          <p:cNvPr id="18" name="Text 15"/>
          <p:cNvSpPr/>
          <p:nvPr/>
        </p:nvSpPr>
        <p:spPr>
          <a:xfrm>
            <a:off x="6236208" y="1645920"/>
            <a:ext cx="2560320" cy="347472"/>
          </a:xfrm>
          <a:prstGeom prst="rect">
            <a:avLst/>
          </a:prstGeom>
          <a:noFill/>
          <a:ln/>
        </p:spPr>
        <p:txBody>
          <a:bodyPr wrap="square" lIns="0" tIns="0" rIns="0" bIns="0" rtlCol="0" anchor="ctr"/>
          <a:lstStyle/>
          <a:p>
            <a:pPr marL="0" indent="0">
              <a:buNone/>
            </a:pPr>
            <a:r>
              <a:rPr lang="en-US" sz="950" dirty="0">
                <a:solidFill>
                  <a:srgbClr val="2C2C2C"/>
                </a:solidFill>
              </a:rPr>
              <a:t>Parfois évité — sans méthode</a:t>
            </a:r>
            <a:endParaRPr lang="en-US" sz="950" dirty="0"/>
          </a:p>
        </p:txBody>
      </p:sp>
      <p:sp>
        <p:nvSpPr>
          <p:cNvPr id="19" name="Shape 16"/>
          <p:cNvSpPr/>
          <p:nvPr/>
        </p:nvSpPr>
        <p:spPr>
          <a:xfrm>
            <a:off x="5760720" y="2093976"/>
            <a:ext cx="365760" cy="402336"/>
          </a:xfrm>
          <a:prstGeom prst="rect">
            <a:avLst/>
          </a:prstGeom>
          <a:solidFill>
            <a:srgbClr val="856404"/>
          </a:solidFill>
          <a:ln w="12700">
            <a:solidFill>
              <a:srgbClr val="856404"/>
            </a:solidFill>
            <a:prstDash val="solid"/>
          </a:ln>
        </p:spPr>
        <p:txBody>
          <a:bodyPr/>
          <a:lstStyle/>
          <a:p>
            <a:endParaRPr lang="fr-FR"/>
          </a:p>
        </p:txBody>
      </p:sp>
      <p:sp>
        <p:nvSpPr>
          <p:cNvPr id="20" name="Text 17"/>
          <p:cNvSpPr/>
          <p:nvPr/>
        </p:nvSpPr>
        <p:spPr>
          <a:xfrm>
            <a:off x="5760720" y="2093976"/>
            <a:ext cx="365760" cy="402336"/>
          </a:xfrm>
          <a:prstGeom prst="rect">
            <a:avLst/>
          </a:prstGeom>
          <a:noFill/>
          <a:ln/>
        </p:spPr>
        <p:txBody>
          <a:bodyPr wrap="square" lIns="0" tIns="0" rIns="0" bIns="0" rtlCol="0" anchor="ctr"/>
          <a:lstStyle/>
          <a:p>
            <a:pPr marL="0" indent="0" algn="ctr">
              <a:buNone/>
            </a:pPr>
            <a:r>
              <a:rPr lang="en-US" sz="1600" b="1" dirty="0">
                <a:solidFill>
                  <a:srgbClr val="FFFFFF"/>
                </a:solidFill>
              </a:rPr>
              <a:t>3</a:t>
            </a:r>
            <a:endParaRPr lang="en-US" sz="1600" dirty="0"/>
          </a:p>
        </p:txBody>
      </p:sp>
      <p:sp>
        <p:nvSpPr>
          <p:cNvPr id="21" name="Shape 18"/>
          <p:cNvSpPr/>
          <p:nvPr/>
        </p:nvSpPr>
        <p:spPr>
          <a:xfrm>
            <a:off x="6144768" y="2093976"/>
            <a:ext cx="2743200" cy="402336"/>
          </a:xfrm>
          <a:prstGeom prst="rect">
            <a:avLst/>
          </a:prstGeom>
          <a:solidFill>
            <a:srgbClr val="F5F5F7"/>
          </a:solidFill>
          <a:ln w="12700">
            <a:solidFill>
              <a:srgbClr val="856404"/>
            </a:solidFill>
            <a:prstDash val="solid"/>
          </a:ln>
        </p:spPr>
        <p:txBody>
          <a:bodyPr/>
          <a:lstStyle/>
          <a:p>
            <a:endParaRPr lang="fr-FR"/>
          </a:p>
        </p:txBody>
      </p:sp>
      <p:sp>
        <p:nvSpPr>
          <p:cNvPr id="22" name="Text 19"/>
          <p:cNvSpPr/>
          <p:nvPr/>
        </p:nvSpPr>
        <p:spPr>
          <a:xfrm>
            <a:off x="6236208" y="2121408"/>
            <a:ext cx="2560320" cy="347472"/>
          </a:xfrm>
          <a:prstGeom prst="rect">
            <a:avLst/>
          </a:prstGeom>
          <a:noFill/>
          <a:ln/>
        </p:spPr>
        <p:txBody>
          <a:bodyPr wrap="square" lIns="0" tIns="0" rIns="0" bIns="0" rtlCol="0" anchor="ctr"/>
          <a:lstStyle/>
          <a:p>
            <a:pPr marL="0" indent="0">
              <a:buNone/>
            </a:pPr>
            <a:r>
              <a:rPr lang="en-US" sz="950" dirty="0">
                <a:solidFill>
                  <a:srgbClr val="2C2C2C"/>
                </a:solidFill>
              </a:rPr>
              <a:t>Souvent évité — avec vigilance</a:t>
            </a:r>
            <a:endParaRPr lang="en-US" sz="950" dirty="0"/>
          </a:p>
        </p:txBody>
      </p:sp>
      <p:sp>
        <p:nvSpPr>
          <p:cNvPr id="23" name="Shape 20"/>
          <p:cNvSpPr/>
          <p:nvPr/>
        </p:nvSpPr>
        <p:spPr>
          <a:xfrm>
            <a:off x="5760720" y="2569464"/>
            <a:ext cx="365760" cy="402336"/>
          </a:xfrm>
          <a:prstGeom prst="rect">
            <a:avLst/>
          </a:prstGeom>
          <a:solidFill>
            <a:srgbClr val="0D6B74"/>
          </a:solidFill>
          <a:ln w="12700">
            <a:solidFill>
              <a:srgbClr val="0D6B74"/>
            </a:solidFill>
            <a:prstDash val="solid"/>
          </a:ln>
        </p:spPr>
        <p:txBody>
          <a:bodyPr/>
          <a:lstStyle/>
          <a:p>
            <a:endParaRPr lang="fr-FR"/>
          </a:p>
        </p:txBody>
      </p:sp>
      <p:sp>
        <p:nvSpPr>
          <p:cNvPr id="24" name="Text 21"/>
          <p:cNvSpPr/>
          <p:nvPr/>
        </p:nvSpPr>
        <p:spPr>
          <a:xfrm>
            <a:off x="5760720" y="2569464"/>
            <a:ext cx="365760" cy="402336"/>
          </a:xfrm>
          <a:prstGeom prst="rect">
            <a:avLst/>
          </a:prstGeom>
          <a:noFill/>
          <a:ln/>
        </p:spPr>
        <p:txBody>
          <a:bodyPr wrap="square" lIns="0" tIns="0" rIns="0" bIns="0" rtlCol="0" anchor="ctr"/>
          <a:lstStyle/>
          <a:p>
            <a:pPr marL="0" indent="0" algn="ctr">
              <a:buNone/>
            </a:pPr>
            <a:r>
              <a:rPr lang="en-US" sz="1600" b="1" dirty="0">
                <a:solidFill>
                  <a:srgbClr val="FFFFFF"/>
                </a:solidFill>
              </a:rPr>
              <a:t>4</a:t>
            </a:r>
            <a:endParaRPr lang="en-US" sz="1600" dirty="0"/>
          </a:p>
        </p:txBody>
      </p:sp>
      <p:sp>
        <p:nvSpPr>
          <p:cNvPr id="25" name="Shape 22"/>
          <p:cNvSpPr/>
          <p:nvPr/>
        </p:nvSpPr>
        <p:spPr>
          <a:xfrm>
            <a:off x="6144768" y="2569464"/>
            <a:ext cx="2743200" cy="402336"/>
          </a:xfrm>
          <a:prstGeom prst="rect">
            <a:avLst/>
          </a:prstGeom>
          <a:solidFill>
            <a:srgbClr val="FFFFFF"/>
          </a:solidFill>
          <a:ln w="12700">
            <a:solidFill>
              <a:srgbClr val="0D6B74"/>
            </a:solidFill>
            <a:prstDash val="solid"/>
          </a:ln>
        </p:spPr>
        <p:txBody>
          <a:bodyPr/>
          <a:lstStyle/>
          <a:p>
            <a:endParaRPr lang="fr-FR"/>
          </a:p>
        </p:txBody>
      </p:sp>
      <p:sp>
        <p:nvSpPr>
          <p:cNvPr id="26" name="Text 23"/>
          <p:cNvSpPr/>
          <p:nvPr/>
        </p:nvSpPr>
        <p:spPr>
          <a:xfrm>
            <a:off x="6236208" y="2596896"/>
            <a:ext cx="2560320" cy="347472"/>
          </a:xfrm>
          <a:prstGeom prst="rect">
            <a:avLst/>
          </a:prstGeom>
          <a:noFill/>
          <a:ln/>
        </p:spPr>
        <p:txBody>
          <a:bodyPr wrap="square" lIns="0" tIns="0" rIns="0" bIns="0" rtlCol="0" anchor="ctr"/>
          <a:lstStyle/>
          <a:p>
            <a:pPr marL="0" indent="0">
              <a:buNone/>
            </a:pPr>
            <a:r>
              <a:rPr lang="en-US" sz="950" dirty="0">
                <a:solidFill>
                  <a:srgbClr val="2C2C2C"/>
                </a:solidFill>
              </a:rPr>
              <a:t>Systématiquement anticipé</a:t>
            </a:r>
            <a:endParaRPr lang="en-US" sz="950" dirty="0"/>
          </a:p>
        </p:txBody>
      </p:sp>
      <p:sp>
        <p:nvSpPr>
          <p:cNvPr id="27" name="Shape 24"/>
          <p:cNvSpPr/>
          <p:nvPr/>
        </p:nvSpPr>
        <p:spPr>
          <a:xfrm>
            <a:off x="5760720" y="3044952"/>
            <a:ext cx="365760" cy="402336"/>
          </a:xfrm>
          <a:prstGeom prst="rect">
            <a:avLst/>
          </a:prstGeom>
          <a:solidFill>
            <a:srgbClr val="1E5E2A"/>
          </a:solidFill>
          <a:ln w="12700">
            <a:solidFill>
              <a:srgbClr val="1E5E2A"/>
            </a:solidFill>
            <a:prstDash val="solid"/>
          </a:ln>
        </p:spPr>
        <p:txBody>
          <a:bodyPr/>
          <a:lstStyle/>
          <a:p>
            <a:endParaRPr lang="fr-FR"/>
          </a:p>
        </p:txBody>
      </p:sp>
      <p:sp>
        <p:nvSpPr>
          <p:cNvPr id="28" name="Text 25"/>
          <p:cNvSpPr/>
          <p:nvPr/>
        </p:nvSpPr>
        <p:spPr>
          <a:xfrm>
            <a:off x="5760720" y="3044952"/>
            <a:ext cx="365760" cy="402336"/>
          </a:xfrm>
          <a:prstGeom prst="rect">
            <a:avLst/>
          </a:prstGeom>
          <a:noFill/>
          <a:ln/>
        </p:spPr>
        <p:txBody>
          <a:bodyPr wrap="square" lIns="0" tIns="0" rIns="0" bIns="0" rtlCol="0" anchor="ctr"/>
          <a:lstStyle/>
          <a:p>
            <a:pPr marL="0" indent="0" algn="ctr">
              <a:buNone/>
            </a:pPr>
            <a:r>
              <a:rPr lang="en-US" sz="1600" b="1" dirty="0">
                <a:solidFill>
                  <a:srgbClr val="FFFFFF"/>
                </a:solidFill>
              </a:rPr>
              <a:t>5</a:t>
            </a:r>
            <a:endParaRPr lang="en-US" sz="1600" dirty="0"/>
          </a:p>
        </p:txBody>
      </p:sp>
      <p:sp>
        <p:nvSpPr>
          <p:cNvPr id="29" name="Shape 26"/>
          <p:cNvSpPr/>
          <p:nvPr/>
        </p:nvSpPr>
        <p:spPr>
          <a:xfrm>
            <a:off x="6144768" y="3044952"/>
            <a:ext cx="2743200" cy="402336"/>
          </a:xfrm>
          <a:prstGeom prst="rect">
            <a:avLst/>
          </a:prstGeom>
          <a:solidFill>
            <a:srgbClr val="F5F5F7"/>
          </a:solidFill>
          <a:ln w="12700">
            <a:solidFill>
              <a:srgbClr val="1E5E2A"/>
            </a:solidFill>
            <a:prstDash val="solid"/>
          </a:ln>
        </p:spPr>
        <p:txBody>
          <a:bodyPr/>
          <a:lstStyle/>
          <a:p>
            <a:endParaRPr lang="fr-FR"/>
          </a:p>
        </p:txBody>
      </p:sp>
      <p:sp>
        <p:nvSpPr>
          <p:cNvPr id="30" name="Text 27"/>
          <p:cNvSpPr/>
          <p:nvPr/>
        </p:nvSpPr>
        <p:spPr>
          <a:xfrm>
            <a:off x="6236208" y="3072384"/>
            <a:ext cx="2560320" cy="347472"/>
          </a:xfrm>
          <a:prstGeom prst="rect">
            <a:avLst/>
          </a:prstGeom>
          <a:noFill/>
          <a:ln/>
        </p:spPr>
        <p:txBody>
          <a:bodyPr wrap="square" lIns="0" tIns="0" rIns="0" bIns="0" rtlCol="0" anchor="ctr"/>
          <a:lstStyle/>
          <a:p>
            <a:pPr marL="0" indent="0">
              <a:buNone/>
            </a:pPr>
            <a:r>
              <a:rPr lang="en-US" sz="950" dirty="0">
                <a:solidFill>
                  <a:srgbClr val="2C2C2C"/>
                </a:solidFill>
              </a:rPr>
              <a:t>Intégré + enseigné aux autres</a:t>
            </a:r>
            <a:endParaRPr lang="en-US" sz="950" dirty="0"/>
          </a:p>
        </p:txBody>
      </p:sp>
      <p:sp>
        <p:nvSpPr>
          <p:cNvPr id="31" name="Shape 28"/>
          <p:cNvSpPr/>
          <p:nvPr/>
        </p:nvSpPr>
        <p:spPr>
          <a:xfrm>
            <a:off x="5760720" y="3611880"/>
            <a:ext cx="3108960" cy="1005840"/>
          </a:xfrm>
          <a:prstGeom prst="rect">
            <a:avLst/>
          </a:prstGeom>
          <a:solidFill>
            <a:srgbClr val="EBF3FB"/>
          </a:solidFill>
          <a:ln w="12700">
            <a:solidFill>
              <a:srgbClr val="2E75B6"/>
            </a:solidFill>
            <a:prstDash val="solid"/>
          </a:ln>
        </p:spPr>
        <p:txBody>
          <a:bodyPr/>
          <a:lstStyle/>
          <a:p>
            <a:endParaRPr lang="fr-FR"/>
          </a:p>
        </p:txBody>
      </p:sp>
      <p:sp>
        <p:nvSpPr>
          <p:cNvPr id="32" name="Text 29"/>
          <p:cNvSpPr/>
          <p:nvPr/>
        </p:nvSpPr>
        <p:spPr>
          <a:xfrm>
            <a:off x="5897880" y="3657600"/>
            <a:ext cx="2834640" cy="256032"/>
          </a:xfrm>
          <a:prstGeom prst="rect">
            <a:avLst/>
          </a:prstGeom>
          <a:noFill/>
          <a:ln/>
        </p:spPr>
        <p:txBody>
          <a:bodyPr wrap="square" lIns="0" tIns="0" rIns="0" bIns="0" rtlCol="0" anchor="ctr"/>
          <a:lstStyle/>
          <a:p>
            <a:pPr marL="0" indent="0">
              <a:buNone/>
            </a:pPr>
            <a:r>
              <a:rPr lang="en-US" sz="1000" b="1" dirty="0">
                <a:solidFill>
                  <a:srgbClr val="1B3A6B"/>
                </a:solidFill>
              </a:rPr>
              <a:t>ACTION INDIVIDUELLE :</a:t>
            </a:r>
            <a:endParaRPr lang="en-US" sz="1000" dirty="0"/>
          </a:p>
        </p:txBody>
      </p:sp>
      <p:sp>
        <p:nvSpPr>
          <p:cNvPr id="33" name="Text 30"/>
          <p:cNvSpPr/>
          <p:nvPr/>
        </p:nvSpPr>
        <p:spPr>
          <a:xfrm>
            <a:off x="5897880" y="3931920"/>
            <a:ext cx="2834640" cy="594360"/>
          </a:xfrm>
          <a:prstGeom prst="rect">
            <a:avLst/>
          </a:prstGeom>
          <a:noFill/>
          <a:ln/>
        </p:spPr>
        <p:txBody>
          <a:bodyPr wrap="square" lIns="0" tIns="0" rIns="0" bIns="0" rtlCol="0" anchor="ctr"/>
          <a:lstStyle/>
          <a:p>
            <a:pPr marL="0" indent="0">
              <a:buNone/>
            </a:pPr>
            <a:r>
              <a:rPr lang="en-US" sz="1000" i="1" dirty="0">
                <a:solidFill>
                  <a:srgbClr val="595959"/>
                </a:solidFill>
              </a:rPr>
              <a:t>Identifiez votre score le plus faible. C'est votre priorité d'amélioration pour la prochaine mission.</a:t>
            </a:r>
            <a:endParaRPr lang="en-US" sz="1000" dirty="0"/>
          </a:p>
        </p:txBody>
      </p:sp>
      <p:sp>
        <p:nvSpPr>
          <p:cNvPr id="34" name="Text 31"/>
          <p:cNvSpPr/>
          <p:nvPr/>
        </p:nvSpPr>
        <p:spPr>
          <a:xfrm>
            <a:off x="320040" y="4590288"/>
            <a:ext cx="5303520" cy="219456"/>
          </a:xfrm>
          <a:prstGeom prst="rect">
            <a:avLst/>
          </a:prstGeom>
          <a:noFill/>
          <a:ln/>
        </p:spPr>
        <p:txBody>
          <a:bodyPr wrap="square" lIns="0" tIns="0" rIns="0" bIns="0" rtlCol="0" anchor="ctr"/>
          <a:lstStyle/>
          <a:p>
            <a:pPr marL="0" indent="0" algn="ctr">
              <a:buNone/>
            </a:pPr>
            <a:r>
              <a:rPr lang="en-US" sz="800" i="1" dirty="0">
                <a:solidFill>
                  <a:srgbClr val="595959"/>
                </a:solidFill>
              </a:rPr>
              <a:t>[Remplacez les valeurs du radar par votre auto-évaluation réelle — Double-clic sur le graphique]</a:t>
            </a:r>
            <a:endParaRPr lang="en-US" sz="800" dirty="0"/>
          </a:p>
        </p:txBody>
      </p:sp>
      <p:sp>
        <p:nvSpPr>
          <p:cNvPr id="35" name="Shape 32"/>
          <p:cNvSpPr/>
          <p:nvPr/>
        </p:nvSpPr>
        <p:spPr>
          <a:xfrm>
            <a:off x="0" y="4828032"/>
            <a:ext cx="9144000" cy="315468"/>
          </a:xfrm>
          <a:prstGeom prst="rect">
            <a:avLst/>
          </a:prstGeom>
          <a:solidFill>
            <a:srgbClr val="1B3A6B"/>
          </a:solidFill>
          <a:ln w="12700">
            <a:solidFill>
              <a:srgbClr val="1B3A6B"/>
            </a:solidFill>
            <a:prstDash val="solid"/>
          </a:ln>
        </p:spPr>
        <p:txBody>
          <a:bodyPr/>
          <a:lstStyle/>
          <a:p>
            <a:endParaRPr lang="fr-FR"/>
          </a:p>
        </p:txBody>
      </p:sp>
      <p:sp>
        <p:nvSpPr>
          <p:cNvPr id="36" name="Text 33"/>
          <p:cNvSpPr/>
          <p:nvPr/>
        </p:nvSpPr>
        <p:spPr>
          <a:xfrm>
            <a:off x="274320" y="4846320"/>
            <a:ext cx="7772400" cy="256032"/>
          </a:xfrm>
          <a:prstGeom prst="rect">
            <a:avLst/>
          </a:prstGeom>
          <a:noFill/>
          <a:ln/>
        </p:spPr>
        <p:txBody>
          <a:bodyPr wrap="square" lIns="0" tIns="0" rIns="0" bIns="0" rtlCol="0" anchor="ctr"/>
          <a:lstStyle/>
          <a:p>
            <a:pPr marL="0" indent="0">
              <a:buNone/>
            </a:pPr>
            <a:r>
              <a:rPr lang="en-US" sz="850" dirty="0">
                <a:solidFill>
                  <a:srgbClr val="6B8CC4"/>
                </a:solidFill>
              </a:rPr>
              <a:t>CHAPITRE 17  —  Les Erreurs Classiques &amp; Comment les Éviter  ·  Excellence Opérationnelle</a:t>
            </a:r>
            <a:endParaRPr lang="en-US" sz="850" dirty="0"/>
          </a:p>
        </p:txBody>
      </p:sp>
      <p:sp>
        <p:nvSpPr>
          <p:cNvPr id="37" name="Text 34"/>
          <p:cNvSpPr/>
          <p:nvPr/>
        </p:nvSpPr>
        <p:spPr>
          <a:xfrm>
            <a:off x="8229600" y="4846320"/>
            <a:ext cx="731520" cy="256032"/>
          </a:xfrm>
          <a:prstGeom prst="rect">
            <a:avLst/>
          </a:prstGeom>
          <a:noFill/>
          <a:ln/>
        </p:spPr>
        <p:txBody>
          <a:bodyPr wrap="square" lIns="0" tIns="0" rIns="0" bIns="0" rtlCol="0" anchor="ctr"/>
          <a:lstStyle/>
          <a:p>
            <a:pPr marL="0" indent="0" algn="r">
              <a:buNone/>
            </a:pPr>
            <a:r>
              <a:rPr lang="en-US" sz="900" b="1" dirty="0">
                <a:solidFill>
                  <a:srgbClr val="FFFFFF"/>
                </a:solidFill>
              </a:rPr>
              <a:t>10 / 17</a:t>
            </a:r>
            <a:endParaRPr lang="en-US" sz="9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1B3A6B"/>
        </a:solidFill>
        <a:effectLst/>
      </p:bgPr>
    </p:bg>
    <p:spTree>
      <p:nvGrpSpPr>
        <p:cNvPr id="1" name=""/>
        <p:cNvGrpSpPr/>
        <p:nvPr/>
      </p:nvGrpSpPr>
      <p:grpSpPr>
        <a:xfrm>
          <a:off x="0" y="0"/>
          <a:ext cx="0" cy="0"/>
          <a:chOff x="0" y="0"/>
          <a:chExt cx="0" cy="0"/>
        </a:xfrm>
      </p:grpSpPr>
      <p:sp>
        <p:nvSpPr>
          <p:cNvPr id="2" name="Shape 0"/>
          <p:cNvSpPr/>
          <p:nvPr/>
        </p:nvSpPr>
        <p:spPr>
          <a:xfrm>
            <a:off x="0" y="0"/>
            <a:ext cx="182880" cy="5143500"/>
          </a:xfrm>
          <a:prstGeom prst="rect">
            <a:avLst/>
          </a:prstGeom>
          <a:solidFill>
            <a:srgbClr val="856404"/>
          </a:solidFill>
          <a:ln w="12700">
            <a:solidFill>
              <a:srgbClr val="856404"/>
            </a:solidFill>
            <a:prstDash val="solid"/>
          </a:ln>
        </p:spPr>
        <p:txBody>
          <a:bodyPr/>
          <a:lstStyle/>
          <a:p>
            <a:endParaRPr lang="fr-FR"/>
          </a:p>
        </p:txBody>
      </p:sp>
      <p:sp>
        <p:nvSpPr>
          <p:cNvPr id="3" name="Shape 1"/>
          <p:cNvSpPr/>
          <p:nvPr/>
        </p:nvSpPr>
        <p:spPr>
          <a:xfrm>
            <a:off x="182880" y="0"/>
            <a:ext cx="8961120" cy="914400"/>
          </a:xfrm>
          <a:prstGeom prst="rect">
            <a:avLst/>
          </a:prstGeom>
          <a:solidFill>
            <a:srgbClr val="152E5A"/>
          </a:solidFill>
          <a:ln w="12700">
            <a:solidFill>
              <a:srgbClr val="152E5A"/>
            </a:solidFill>
            <a:prstDash val="solid"/>
          </a:ln>
        </p:spPr>
        <p:txBody>
          <a:bodyPr/>
          <a:lstStyle/>
          <a:p>
            <a:endParaRPr lang="fr-FR"/>
          </a:p>
        </p:txBody>
      </p:sp>
      <p:sp>
        <p:nvSpPr>
          <p:cNvPr id="4" name="Text 2"/>
          <p:cNvSpPr/>
          <p:nvPr/>
        </p:nvSpPr>
        <p:spPr>
          <a:xfrm>
            <a:off x="457200" y="91440"/>
            <a:ext cx="8412480" cy="347472"/>
          </a:xfrm>
          <a:prstGeom prst="rect">
            <a:avLst/>
          </a:prstGeom>
          <a:noFill/>
          <a:ln/>
        </p:spPr>
        <p:txBody>
          <a:bodyPr wrap="square" lIns="0" tIns="0" rIns="0" bIns="0" rtlCol="0" anchor="ctr"/>
          <a:lstStyle/>
          <a:p>
            <a:pPr marL="0" indent="0">
              <a:buNone/>
            </a:pPr>
            <a:r>
              <a:rPr lang="en-US" sz="1300" b="1" kern="0" spc="200" dirty="0">
                <a:solidFill>
                  <a:srgbClr val="856404"/>
                </a:solidFill>
              </a:rPr>
              <a:t>CONSEIL D'EXPERT — LA RÈGLE DU PRÉ-MORTEM</a:t>
            </a:r>
            <a:endParaRPr lang="en-US" sz="1300" dirty="0"/>
          </a:p>
        </p:txBody>
      </p:sp>
      <p:sp>
        <p:nvSpPr>
          <p:cNvPr id="5" name="Text 3"/>
          <p:cNvSpPr/>
          <p:nvPr/>
        </p:nvSpPr>
        <p:spPr>
          <a:xfrm>
            <a:off x="457200" y="457200"/>
            <a:ext cx="8412480" cy="347472"/>
          </a:xfrm>
          <a:prstGeom prst="rect">
            <a:avLst/>
          </a:prstGeom>
          <a:noFill/>
          <a:ln/>
        </p:spPr>
        <p:txBody>
          <a:bodyPr wrap="square" lIns="0" tIns="0" rIns="0" bIns="0" rtlCol="0" anchor="ctr"/>
          <a:lstStyle/>
          <a:p>
            <a:pPr marL="0" indent="0">
              <a:buNone/>
            </a:pPr>
            <a:r>
              <a:rPr lang="en-US" sz="1100" i="1" dirty="0">
                <a:solidFill>
                  <a:srgbClr val="ADC6E5"/>
                </a:solidFill>
              </a:rPr>
              <a:t>Technique de prévention proactive à appliquer avant CHAQUE phase de mission</a:t>
            </a:r>
            <a:endParaRPr lang="en-US" sz="1100" dirty="0"/>
          </a:p>
        </p:txBody>
      </p:sp>
      <p:sp>
        <p:nvSpPr>
          <p:cNvPr id="6" name="Shape 4"/>
          <p:cNvSpPr/>
          <p:nvPr/>
        </p:nvSpPr>
        <p:spPr>
          <a:xfrm>
            <a:off x="457200" y="1005840"/>
            <a:ext cx="8229600" cy="1188720"/>
          </a:xfrm>
          <a:prstGeom prst="rect">
            <a:avLst/>
          </a:prstGeom>
          <a:solidFill>
            <a:srgbClr val="A93226"/>
          </a:solidFill>
          <a:ln w="12700">
            <a:solidFill>
              <a:srgbClr val="A93226"/>
            </a:solidFill>
            <a:prstDash val="solid"/>
          </a:ln>
        </p:spPr>
        <p:txBody>
          <a:bodyPr/>
          <a:lstStyle/>
          <a:p>
            <a:endParaRPr lang="fr-FR"/>
          </a:p>
        </p:txBody>
      </p:sp>
      <p:sp>
        <p:nvSpPr>
          <p:cNvPr id="7" name="Text 5"/>
          <p:cNvSpPr/>
          <p:nvPr/>
        </p:nvSpPr>
        <p:spPr>
          <a:xfrm>
            <a:off x="548640" y="1051560"/>
            <a:ext cx="8046720" cy="1097280"/>
          </a:xfrm>
          <a:prstGeom prst="rect">
            <a:avLst/>
          </a:prstGeom>
          <a:noFill/>
          <a:ln/>
        </p:spPr>
        <p:txBody>
          <a:bodyPr wrap="square" lIns="0" tIns="0" rIns="0" bIns="0" rtlCol="0" anchor="ctr"/>
          <a:lstStyle/>
          <a:p>
            <a:pPr marL="0" indent="0" algn="ctr">
              <a:buNone/>
            </a:pPr>
            <a:r>
              <a:rPr lang="en-US" sz="2200" b="1" i="1" dirty="0">
                <a:solidFill>
                  <a:srgbClr val="FFFFFF"/>
                </a:solidFill>
              </a:rPr>
              <a:t>"Imaginons que cette phase ait échoué.</a:t>
            </a:r>
            <a:endParaRPr lang="en-US" sz="2200" dirty="0"/>
          </a:p>
          <a:p>
            <a:pPr marL="0" indent="0" algn="ctr">
              <a:buNone/>
            </a:pPr>
            <a:r>
              <a:rPr lang="en-US" sz="2200" b="1" i="1" dirty="0">
                <a:solidFill>
                  <a:srgbClr val="FFFFFF"/>
                </a:solidFill>
              </a:rPr>
              <a:t>Quelles en seraient les causes les plus probables ?"</a:t>
            </a:r>
            <a:endParaRPr lang="en-US" sz="2200" dirty="0"/>
          </a:p>
        </p:txBody>
      </p:sp>
      <p:sp>
        <p:nvSpPr>
          <p:cNvPr id="8" name="Shape 6"/>
          <p:cNvSpPr/>
          <p:nvPr/>
        </p:nvSpPr>
        <p:spPr>
          <a:xfrm>
            <a:off x="457200" y="2377440"/>
            <a:ext cx="2743200" cy="2377440"/>
          </a:xfrm>
          <a:prstGeom prst="rect">
            <a:avLst/>
          </a:prstGeom>
          <a:solidFill>
            <a:srgbClr val="1E3A5F"/>
          </a:solidFill>
          <a:ln w="12700">
            <a:solidFill>
              <a:srgbClr val="2E75B6"/>
            </a:solidFill>
            <a:prstDash val="solid"/>
          </a:ln>
          <a:effectLst>
            <a:outerShdw blurRad="101600" dist="38100" dir="8100000" algn="bl" rotWithShape="0">
              <a:srgbClr val="000000">
                <a:alpha val="13000"/>
              </a:srgbClr>
            </a:outerShdw>
          </a:effectLst>
        </p:spPr>
        <p:txBody>
          <a:bodyPr/>
          <a:lstStyle/>
          <a:p>
            <a:endParaRPr lang="fr-FR"/>
          </a:p>
        </p:txBody>
      </p:sp>
      <p:sp>
        <p:nvSpPr>
          <p:cNvPr id="9" name="Shape 7"/>
          <p:cNvSpPr/>
          <p:nvPr/>
        </p:nvSpPr>
        <p:spPr>
          <a:xfrm>
            <a:off x="1463040" y="2240280"/>
            <a:ext cx="731520" cy="731520"/>
          </a:xfrm>
          <a:prstGeom prst="ellipse">
            <a:avLst/>
          </a:prstGeom>
          <a:solidFill>
            <a:srgbClr val="2E75B6"/>
          </a:solidFill>
          <a:ln w="12700">
            <a:solidFill>
              <a:srgbClr val="FFFFFF"/>
            </a:solidFill>
            <a:prstDash val="solid"/>
          </a:ln>
        </p:spPr>
        <p:txBody>
          <a:bodyPr/>
          <a:lstStyle/>
          <a:p>
            <a:endParaRPr lang="fr-FR"/>
          </a:p>
        </p:txBody>
      </p:sp>
      <p:sp>
        <p:nvSpPr>
          <p:cNvPr id="10" name="Text 8"/>
          <p:cNvSpPr/>
          <p:nvPr/>
        </p:nvSpPr>
        <p:spPr>
          <a:xfrm>
            <a:off x="1463040" y="2240280"/>
            <a:ext cx="731520" cy="731520"/>
          </a:xfrm>
          <a:prstGeom prst="rect">
            <a:avLst/>
          </a:prstGeom>
          <a:noFill/>
          <a:ln/>
        </p:spPr>
        <p:txBody>
          <a:bodyPr wrap="square" lIns="0" tIns="0" rIns="0" bIns="0" rtlCol="0" anchor="ctr"/>
          <a:lstStyle/>
          <a:p>
            <a:pPr marL="0" indent="0" algn="ctr">
              <a:buNone/>
            </a:pPr>
            <a:r>
              <a:rPr lang="en-US" sz="1800" b="1" dirty="0">
                <a:solidFill>
                  <a:srgbClr val="FFFFFF"/>
                </a:solidFill>
              </a:rPr>
              <a:t>01</a:t>
            </a:r>
            <a:endParaRPr lang="en-US" sz="1800" dirty="0"/>
          </a:p>
        </p:txBody>
      </p:sp>
      <p:sp>
        <p:nvSpPr>
          <p:cNvPr id="11" name="Text 9"/>
          <p:cNvSpPr/>
          <p:nvPr/>
        </p:nvSpPr>
        <p:spPr>
          <a:xfrm>
            <a:off x="566928" y="3017520"/>
            <a:ext cx="2523744" cy="347472"/>
          </a:xfrm>
          <a:prstGeom prst="rect">
            <a:avLst/>
          </a:prstGeom>
          <a:noFill/>
          <a:ln/>
        </p:spPr>
        <p:txBody>
          <a:bodyPr wrap="square" lIns="0" tIns="0" rIns="0" bIns="0" rtlCol="0" anchor="ctr"/>
          <a:lstStyle/>
          <a:p>
            <a:pPr marL="0" indent="0" algn="ctr">
              <a:buNone/>
            </a:pPr>
            <a:r>
              <a:rPr lang="en-US" sz="1200" b="1" dirty="0">
                <a:solidFill>
                  <a:srgbClr val="2E75B6"/>
                </a:solidFill>
              </a:rPr>
              <a:t>RÉUNIR L'ÉQUIPE</a:t>
            </a:r>
            <a:endParaRPr lang="en-US" sz="1200" dirty="0"/>
          </a:p>
        </p:txBody>
      </p:sp>
      <p:sp>
        <p:nvSpPr>
          <p:cNvPr id="12" name="Text 10"/>
          <p:cNvSpPr/>
          <p:nvPr/>
        </p:nvSpPr>
        <p:spPr>
          <a:xfrm>
            <a:off x="594360" y="3401568"/>
            <a:ext cx="2468880" cy="1234440"/>
          </a:xfrm>
          <a:prstGeom prst="rect">
            <a:avLst/>
          </a:prstGeom>
          <a:noFill/>
          <a:ln/>
        </p:spPr>
        <p:txBody>
          <a:bodyPr wrap="square" lIns="0" tIns="0" rIns="0" bIns="0" rtlCol="0" anchor="t"/>
          <a:lstStyle/>
          <a:p>
            <a:pPr marL="0" indent="0" algn="l">
              <a:buNone/>
            </a:pPr>
            <a:r>
              <a:rPr lang="en-US" sz="950" dirty="0">
                <a:solidFill>
                  <a:srgbClr val="C5D5E8"/>
                </a:solidFill>
              </a:rPr>
              <a:t>5 à 10 minutes en début de phase. Champion + Consultant + Managers concernés. Pas de hiérarchie : toutes les voix comptent.</a:t>
            </a:r>
            <a:endParaRPr lang="en-US" sz="950" dirty="0"/>
          </a:p>
        </p:txBody>
      </p:sp>
      <p:sp>
        <p:nvSpPr>
          <p:cNvPr id="13" name="Shape 11"/>
          <p:cNvSpPr/>
          <p:nvPr/>
        </p:nvSpPr>
        <p:spPr>
          <a:xfrm>
            <a:off x="3291840" y="2377440"/>
            <a:ext cx="2743200" cy="2377440"/>
          </a:xfrm>
          <a:prstGeom prst="rect">
            <a:avLst/>
          </a:prstGeom>
          <a:solidFill>
            <a:srgbClr val="1E3A5F"/>
          </a:solidFill>
          <a:ln w="12700">
            <a:solidFill>
              <a:srgbClr val="0D6B74"/>
            </a:solidFill>
            <a:prstDash val="solid"/>
          </a:ln>
          <a:effectLst>
            <a:outerShdw blurRad="101600" dist="38100" dir="8100000" algn="bl" rotWithShape="0">
              <a:srgbClr val="000000">
                <a:alpha val="13000"/>
              </a:srgbClr>
            </a:outerShdw>
          </a:effectLst>
        </p:spPr>
        <p:txBody>
          <a:bodyPr/>
          <a:lstStyle/>
          <a:p>
            <a:endParaRPr lang="fr-FR"/>
          </a:p>
        </p:txBody>
      </p:sp>
      <p:sp>
        <p:nvSpPr>
          <p:cNvPr id="14" name="Shape 12"/>
          <p:cNvSpPr/>
          <p:nvPr/>
        </p:nvSpPr>
        <p:spPr>
          <a:xfrm>
            <a:off x="4297680" y="2240280"/>
            <a:ext cx="731520" cy="731520"/>
          </a:xfrm>
          <a:prstGeom prst="ellipse">
            <a:avLst/>
          </a:prstGeom>
          <a:solidFill>
            <a:srgbClr val="0D6B74"/>
          </a:solidFill>
          <a:ln w="12700">
            <a:solidFill>
              <a:srgbClr val="FFFFFF"/>
            </a:solidFill>
            <a:prstDash val="solid"/>
          </a:ln>
        </p:spPr>
        <p:txBody>
          <a:bodyPr/>
          <a:lstStyle/>
          <a:p>
            <a:endParaRPr lang="fr-FR"/>
          </a:p>
        </p:txBody>
      </p:sp>
      <p:sp>
        <p:nvSpPr>
          <p:cNvPr id="15" name="Text 13"/>
          <p:cNvSpPr/>
          <p:nvPr/>
        </p:nvSpPr>
        <p:spPr>
          <a:xfrm>
            <a:off x="4297680" y="2240280"/>
            <a:ext cx="731520" cy="731520"/>
          </a:xfrm>
          <a:prstGeom prst="rect">
            <a:avLst/>
          </a:prstGeom>
          <a:noFill/>
          <a:ln/>
        </p:spPr>
        <p:txBody>
          <a:bodyPr wrap="square" lIns="0" tIns="0" rIns="0" bIns="0" rtlCol="0" anchor="ctr"/>
          <a:lstStyle/>
          <a:p>
            <a:pPr marL="0" indent="0" algn="ctr">
              <a:buNone/>
            </a:pPr>
            <a:r>
              <a:rPr lang="en-US" sz="1800" b="1" dirty="0">
                <a:solidFill>
                  <a:srgbClr val="FFFFFF"/>
                </a:solidFill>
              </a:rPr>
              <a:t>02</a:t>
            </a:r>
            <a:endParaRPr lang="en-US" sz="1800" dirty="0"/>
          </a:p>
        </p:txBody>
      </p:sp>
      <p:sp>
        <p:nvSpPr>
          <p:cNvPr id="16" name="Text 14"/>
          <p:cNvSpPr/>
          <p:nvPr/>
        </p:nvSpPr>
        <p:spPr>
          <a:xfrm>
            <a:off x="3401568" y="3017520"/>
            <a:ext cx="2523744" cy="347472"/>
          </a:xfrm>
          <a:prstGeom prst="rect">
            <a:avLst/>
          </a:prstGeom>
          <a:noFill/>
          <a:ln/>
        </p:spPr>
        <p:txBody>
          <a:bodyPr wrap="square" lIns="0" tIns="0" rIns="0" bIns="0" rtlCol="0" anchor="ctr"/>
          <a:lstStyle/>
          <a:p>
            <a:pPr marL="0" indent="0" algn="ctr">
              <a:buNone/>
            </a:pPr>
            <a:r>
              <a:rPr lang="en-US" sz="1200" b="1" dirty="0">
                <a:solidFill>
                  <a:srgbClr val="0D6B74"/>
                </a:solidFill>
              </a:rPr>
              <a:t>PROJETER L'ÉCHEC</a:t>
            </a:r>
            <a:endParaRPr lang="en-US" sz="1200" dirty="0"/>
          </a:p>
        </p:txBody>
      </p:sp>
      <p:sp>
        <p:nvSpPr>
          <p:cNvPr id="17" name="Text 15"/>
          <p:cNvSpPr/>
          <p:nvPr/>
        </p:nvSpPr>
        <p:spPr>
          <a:xfrm>
            <a:off x="3429000" y="3401568"/>
            <a:ext cx="2468880" cy="1234440"/>
          </a:xfrm>
          <a:prstGeom prst="rect">
            <a:avLst/>
          </a:prstGeom>
          <a:noFill/>
          <a:ln/>
        </p:spPr>
        <p:txBody>
          <a:bodyPr wrap="square" lIns="0" tIns="0" rIns="0" bIns="0" rtlCol="0" anchor="t"/>
          <a:lstStyle/>
          <a:p>
            <a:pPr marL="0" indent="0" algn="l">
              <a:buNone/>
            </a:pPr>
            <a:r>
              <a:rPr lang="en-US" sz="950" dirty="0">
                <a:solidFill>
                  <a:srgbClr val="C5D5E8"/>
                </a:solidFill>
              </a:rPr>
              <a:t>'Cette phase s'est mal passée. Chacun écrit en silence les 3 causes probables d'échec.' Cette inversion cognitive libère les craintes tacites.</a:t>
            </a:r>
            <a:endParaRPr lang="en-US" sz="950" dirty="0"/>
          </a:p>
        </p:txBody>
      </p:sp>
      <p:sp>
        <p:nvSpPr>
          <p:cNvPr id="18" name="Shape 16"/>
          <p:cNvSpPr/>
          <p:nvPr/>
        </p:nvSpPr>
        <p:spPr>
          <a:xfrm>
            <a:off x="6126480" y="2377440"/>
            <a:ext cx="2743200" cy="2377440"/>
          </a:xfrm>
          <a:prstGeom prst="rect">
            <a:avLst/>
          </a:prstGeom>
          <a:solidFill>
            <a:srgbClr val="1E3A5F"/>
          </a:solidFill>
          <a:ln w="12700">
            <a:solidFill>
              <a:srgbClr val="1E5E2A"/>
            </a:solidFill>
            <a:prstDash val="solid"/>
          </a:ln>
          <a:effectLst>
            <a:outerShdw blurRad="101600" dist="38100" dir="8100000" algn="bl" rotWithShape="0">
              <a:srgbClr val="000000">
                <a:alpha val="13000"/>
              </a:srgbClr>
            </a:outerShdw>
          </a:effectLst>
        </p:spPr>
        <p:txBody>
          <a:bodyPr/>
          <a:lstStyle/>
          <a:p>
            <a:endParaRPr lang="fr-FR"/>
          </a:p>
        </p:txBody>
      </p:sp>
      <p:sp>
        <p:nvSpPr>
          <p:cNvPr id="19" name="Shape 17"/>
          <p:cNvSpPr/>
          <p:nvPr/>
        </p:nvSpPr>
        <p:spPr>
          <a:xfrm>
            <a:off x="7132320" y="2240280"/>
            <a:ext cx="731520" cy="731520"/>
          </a:xfrm>
          <a:prstGeom prst="ellipse">
            <a:avLst/>
          </a:prstGeom>
          <a:solidFill>
            <a:srgbClr val="1E5E2A"/>
          </a:solidFill>
          <a:ln w="12700">
            <a:solidFill>
              <a:srgbClr val="FFFFFF"/>
            </a:solidFill>
            <a:prstDash val="solid"/>
          </a:ln>
        </p:spPr>
        <p:txBody>
          <a:bodyPr/>
          <a:lstStyle/>
          <a:p>
            <a:endParaRPr lang="fr-FR"/>
          </a:p>
        </p:txBody>
      </p:sp>
      <p:sp>
        <p:nvSpPr>
          <p:cNvPr id="20" name="Text 18"/>
          <p:cNvSpPr/>
          <p:nvPr/>
        </p:nvSpPr>
        <p:spPr>
          <a:xfrm>
            <a:off x="7132320" y="2240280"/>
            <a:ext cx="731520" cy="731520"/>
          </a:xfrm>
          <a:prstGeom prst="rect">
            <a:avLst/>
          </a:prstGeom>
          <a:noFill/>
          <a:ln/>
        </p:spPr>
        <p:txBody>
          <a:bodyPr wrap="square" lIns="0" tIns="0" rIns="0" bIns="0" rtlCol="0" anchor="ctr"/>
          <a:lstStyle/>
          <a:p>
            <a:pPr marL="0" indent="0" algn="ctr">
              <a:buNone/>
            </a:pPr>
            <a:r>
              <a:rPr lang="en-US" sz="1800" b="1" dirty="0">
                <a:solidFill>
                  <a:srgbClr val="FFFFFF"/>
                </a:solidFill>
              </a:rPr>
              <a:t>03</a:t>
            </a:r>
            <a:endParaRPr lang="en-US" sz="1800" dirty="0"/>
          </a:p>
        </p:txBody>
      </p:sp>
      <p:sp>
        <p:nvSpPr>
          <p:cNvPr id="21" name="Text 19"/>
          <p:cNvSpPr/>
          <p:nvPr/>
        </p:nvSpPr>
        <p:spPr>
          <a:xfrm>
            <a:off x="6236208" y="3017520"/>
            <a:ext cx="2523744" cy="347472"/>
          </a:xfrm>
          <a:prstGeom prst="rect">
            <a:avLst/>
          </a:prstGeom>
          <a:noFill/>
          <a:ln/>
        </p:spPr>
        <p:txBody>
          <a:bodyPr wrap="square" lIns="0" tIns="0" rIns="0" bIns="0" rtlCol="0" anchor="ctr"/>
          <a:lstStyle/>
          <a:p>
            <a:pPr marL="0" indent="0" algn="ctr">
              <a:buNone/>
            </a:pPr>
            <a:r>
              <a:rPr lang="en-US" sz="1200" b="1" dirty="0">
                <a:solidFill>
                  <a:srgbClr val="1E5E2A"/>
                </a:solidFill>
              </a:rPr>
              <a:t>ACTIVER LES PARADES</a:t>
            </a:r>
            <a:endParaRPr lang="en-US" sz="1200" dirty="0"/>
          </a:p>
        </p:txBody>
      </p:sp>
      <p:sp>
        <p:nvSpPr>
          <p:cNvPr id="22" name="Text 20"/>
          <p:cNvSpPr/>
          <p:nvPr/>
        </p:nvSpPr>
        <p:spPr>
          <a:xfrm>
            <a:off x="6263640" y="3401568"/>
            <a:ext cx="2468880" cy="1234440"/>
          </a:xfrm>
          <a:prstGeom prst="rect">
            <a:avLst/>
          </a:prstGeom>
          <a:noFill/>
          <a:ln/>
        </p:spPr>
        <p:txBody>
          <a:bodyPr wrap="square" lIns="0" tIns="0" rIns="0" bIns="0" rtlCol="0" anchor="t"/>
          <a:lstStyle/>
          <a:p>
            <a:pPr marL="0" indent="0" algn="l">
              <a:buNone/>
            </a:pPr>
            <a:r>
              <a:rPr lang="en-US" sz="950" dirty="0">
                <a:solidFill>
                  <a:srgbClr val="C5D5E8"/>
                </a:solidFill>
              </a:rPr>
              <a:t>Classez les risques par probabilité × impact. Pour les 2-3 premiers : décidez d'une parade concrète avant de démarrer. Documentez.</a:t>
            </a:r>
            <a:endParaRPr lang="en-US" sz="950" dirty="0"/>
          </a:p>
        </p:txBody>
      </p:sp>
      <p:sp>
        <p:nvSpPr>
          <p:cNvPr id="23" name="Shape 21"/>
          <p:cNvSpPr/>
          <p:nvPr/>
        </p:nvSpPr>
        <p:spPr>
          <a:xfrm>
            <a:off x="0" y="4828032"/>
            <a:ext cx="9144000" cy="315468"/>
          </a:xfrm>
          <a:prstGeom prst="rect">
            <a:avLst/>
          </a:prstGeom>
          <a:solidFill>
            <a:srgbClr val="1B3A6B"/>
          </a:solidFill>
          <a:ln w="12700">
            <a:solidFill>
              <a:srgbClr val="1B3A6B"/>
            </a:solidFill>
            <a:prstDash val="solid"/>
          </a:ln>
        </p:spPr>
        <p:txBody>
          <a:bodyPr/>
          <a:lstStyle/>
          <a:p>
            <a:endParaRPr lang="fr-FR"/>
          </a:p>
        </p:txBody>
      </p:sp>
      <p:sp>
        <p:nvSpPr>
          <p:cNvPr id="24" name="Text 22"/>
          <p:cNvSpPr/>
          <p:nvPr/>
        </p:nvSpPr>
        <p:spPr>
          <a:xfrm>
            <a:off x="274320" y="4846320"/>
            <a:ext cx="7772400" cy="256032"/>
          </a:xfrm>
          <a:prstGeom prst="rect">
            <a:avLst/>
          </a:prstGeom>
          <a:noFill/>
          <a:ln/>
        </p:spPr>
        <p:txBody>
          <a:bodyPr wrap="square" lIns="0" tIns="0" rIns="0" bIns="0" rtlCol="0" anchor="ctr"/>
          <a:lstStyle/>
          <a:p>
            <a:pPr marL="0" indent="0">
              <a:buNone/>
            </a:pPr>
            <a:r>
              <a:rPr lang="en-US" sz="850" dirty="0">
                <a:solidFill>
                  <a:srgbClr val="6B8CC4"/>
                </a:solidFill>
              </a:rPr>
              <a:t>CHAPITRE 17  —  Les Erreurs Classiques &amp; Comment les Éviter  ·  Excellence Opérationnelle</a:t>
            </a:r>
            <a:endParaRPr lang="en-US" sz="850" dirty="0"/>
          </a:p>
        </p:txBody>
      </p:sp>
      <p:sp>
        <p:nvSpPr>
          <p:cNvPr id="25" name="Text 23"/>
          <p:cNvSpPr/>
          <p:nvPr/>
        </p:nvSpPr>
        <p:spPr>
          <a:xfrm>
            <a:off x="8229600" y="4846320"/>
            <a:ext cx="731520" cy="256032"/>
          </a:xfrm>
          <a:prstGeom prst="rect">
            <a:avLst/>
          </a:prstGeom>
          <a:noFill/>
          <a:ln/>
        </p:spPr>
        <p:txBody>
          <a:bodyPr wrap="square" lIns="0" tIns="0" rIns="0" bIns="0" rtlCol="0" anchor="ctr"/>
          <a:lstStyle/>
          <a:p>
            <a:pPr marL="0" indent="0" algn="r">
              <a:buNone/>
            </a:pPr>
            <a:r>
              <a:rPr lang="en-US" sz="900" b="1" dirty="0">
                <a:solidFill>
                  <a:srgbClr val="FFFFFF"/>
                </a:solidFill>
              </a:rPr>
              <a:t>11 / 17</a:t>
            </a:r>
            <a:endParaRPr lang="en-US" sz="9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5F5F7"/>
        </a:solidFill>
        <a:effectLst/>
      </p:bgPr>
    </p:bg>
    <p:spTree>
      <p:nvGrpSpPr>
        <p:cNvPr id="1" name=""/>
        <p:cNvGrpSpPr/>
        <p:nvPr/>
      </p:nvGrpSpPr>
      <p:grpSpPr>
        <a:xfrm>
          <a:off x="0" y="0"/>
          <a:ext cx="0" cy="0"/>
          <a:chOff x="0" y="0"/>
          <a:chExt cx="0" cy="0"/>
        </a:xfrm>
      </p:grpSpPr>
      <p:sp>
        <p:nvSpPr>
          <p:cNvPr id="2" name="Shape 0"/>
          <p:cNvSpPr/>
          <p:nvPr/>
        </p:nvSpPr>
        <p:spPr>
          <a:xfrm>
            <a:off x="0" y="0"/>
            <a:ext cx="9144000" cy="713232"/>
          </a:xfrm>
          <a:prstGeom prst="rect">
            <a:avLst/>
          </a:prstGeom>
          <a:solidFill>
            <a:srgbClr val="1B3A6B"/>
          </a:solidFill>
          <a:ln w="12700">
            <a:solidFill>
              <a:srgbClr val="1B3A6B"/>
            </a:solidFill>
            <a:prstDash val="solid"/>
          </a:ln>
        </p:spPr>
        <p:txBody>
          <a:bodyPr/>
          <a:lstStyle/>
          <a:p>
            <a:endParaRPr lang="fr-FR"/>
          </a:p>
        </p:txBody>
      </p:sp>
      <p:sp>
        <p:nvSpPr>
          <p:cNvPr id="3" name="Shape 1"/>
          <p:cNvSpPr/>
          <p:nvPr/>
        </p:nvSpPr>
        <p:spPr>
          <a:xfrm>
            <a:off x="0" y="0"/>
            <a:ext cx="164592" cy="713232"/>
          </a:xfrm>
          <a:prstGeom prst="rect">
            <a:avLst/>
          </a:prstGeom>
          <a:solidFill>
            <a:srgbClr val="856404"/>
          </a:solidFill>
          <a:ln w="12700">
            <a:solidFill>
              <a:srgbClr val="856404"/>
            </a:solidFill>
            <a:prstDash val="solid"/>
          </a:ln>
        </p:spPr>
        <p:txBody>
          <a:bodyPr/>
          <a:lstStyle/>
          <a:p>
            <a:endParaRPr lang="fr-FR"/>
          </a:p>
        </p:txBody>
      </p:sp>
      <p:sp>
        <p:nvSpPr>
          <p:cNvPr id="4" name="Text 2"/>
          <p:cNvSpPr/>
          <p:nvPr/>
        </p:nvSpPr>
        <p:spPr>
          <a:xfrm>
            <a:off x="320040" y="36576"/>
            <a:ext cx="8046720" cy="329184"/>
          </a:xfrm>
          <a:prstGeom prst="rect">
            <a:avLst/>
          </a:prstGeom>
          <a:noFill/>
          <a:ln/>
        </p:spPr>
        <p:txBody>
          <a:bodyPr wrap="square" lIns="0" tIns="0" rIns="0" bIns="0" rtlCol="0" anchor="ctr"/>
          <a:lstStyle/>
          <a:p>
            <a:pPr marL="0" indent="0">
              <a:buNone/>
            </a:pPr>
            <a:r>
              <a:rPr lang="en-US" sz="2000" b="1" dirty="0">
                <a:solidFill>
                  <a:srgbClr val="FFFFFF"/>
                </a:solidFill>
              </a:rPr>
              <a:t>Checklist de Validation — Chapitre 17</a:t>
            </a:r>
            <a:endParaRPr lang="en-US" sz="2000" dirty="0"/>
          </a:p>
        </p:txBody>
      </p:sp>
      <p:sp>
        <p:nvSpPr>
          <p:cNvPr id="5" name="Text 3"/>
          <p:cNvSpPr/>
          <p:nvPr/>
        </p:nvSpPr>
        <p:spPr>
          <a:xfrm>
            <a:off x="320040" y="384048"/>
            <a:ext cx="8046720" cy="256032"/>
          </a:xfrm>
          <a:prstGeom prst="rect">
            <a:avLst/>
          </a:prstGeom>
          <a:noFill/>
          <a:ln/>
        </p:spPr>
        <p:txBody>
          <a:bodyPr wrap="square" lIns="0" tIns="0" rIns="0" bIns="0" rtlCol="0" anchor="ctr"/>
          <a:lstStyle/>
          <a:p>
            <a:pPr marL="0" indent="0">
              <a:buNone/>
            </a:pPr>
            <a:r>
              <a:rPr lang="en-US" sz="1100" i="1" dirty="0">
                <a:solidFill>
                  <a:srgbClr val="ADC6E5"/>
                </a:solidFill>
              </a:rPr>
              <a:t>À valider avant chaque démarrage et à chaque gate review de mission</a:t>
            </a:r>
            <a:endParaRPr lang="en-US" sz="1100" dirty="0"/>
          </a:p>
        </p:txBody>
      </p:sp>
      <p:sp>
        <p:nvSpPr>
          <p:cNvPr id="6" name="Shape 4"/>
          <p:cNvSpPr/>
          <p:nvPr/>
        </p:nvSpPr>
        <p:spPr>
          <a:xfrm>
            <a:off x="8339328" y="91440"/>
            <a:ext cx="658368" cy="512064"/>
          </a:xfrm>
          <a:prstGeom prst="rect">
            <a:avLst/>
          </a:prstGeom>
          <a:solidFill>
            <a:srgbClr val="856404"/>
          </a:solidFill>
          <a:ln w="12700">
            <a:solidFill>
              <a:srgbClr val="856404"/>
            </a:solidFill>
            <a:prstDash val="solid"/>
          </a:ln>
        </p:spPr>
        <p:txBody>
          <a:bodyPr/>
          <a:lstStyle/>
          <a:p>
            <a:endParaRPr lang="fr-FR"/>
          </a:p>
        </p:txBody>
      </p:sp>
      <p:sp>
        <p:nvSpPr>
          <p:cNvPr id="7" name="Text 5"/>
          <p:cNvSpPr/>
          <p:nvPr/>
        </p:nvSpPr>
        <p:spPr>
          <a:xfrm>
            <a:off x="8339328" y="91440"/>
            <a:ext cx="658368" cy="512064"/>
          </a:xfrm>
          <a:prstGeom prst="rect">
            <a:avLst/>
          </a:prstGeom>
          <a:noFill/>
          <a:ln/>
        </p:spPr>
        <p:txBody>
          <a:bodyPr wrap="square" lIns="0" tIns="0" rIns="0" bIns="0" rtlCol="0" anchor="ctr"/>
          <a:lstStyle/>
          <a:p>
            <a:pPr marL="0" indent="0" algn="ctr">
              <a:buNone/>
            </a:pPr>
            <a:r>
              <a:rPr lang="en-US" sz="1300" b="1" dirty="0">
                <a:solidFill>
                  <a:srgbClr val="1B3A6B"/>
                </a:solidFill>
              </a:rPr>
              <a:t>EO</a:t>
            </a:r>
            <a:endParaRPr lang="en-US" sz="1300" dirty="0"/>
          </a:p>
        </p:txBody>
      </p:sp>
      <p:sp>
        <p:nvSpPr>
          <p:cNvPr id="8" name="Shape 6"/>
          <p:cNvSpPr/>
          <p:nvPr/>
        </p:nvSpPr>
        <p:spPr>
          <a:xfrm>
            <a:off x="320040" y="859536"/>
            <a:ext cx="4206240" cy="448056"/>
          </a:xfrm>
          <a:prstGeom prst="rect">
            <a:avLst/>
          </a:prstGeom>
          <a:solidFill>
            <a:srgbClr val="EBF3FB"/>
          </a:solidFill>
          <a:ln w="12700">
            <a:solidFill>
              <a:srgbClr val="2E75B6"/>
            </a:solidFill>
            <a:prstDash val="solid"/>
          </a:ln>
        </p:spPr>
        <p:txBody>
          <a:bodyPr/>
          <a:lstStyle/>
          <a:p>
            <a:endParaRPr lang="fr-FR"/>
          </a:p>
        </p:txBody>
      </p:sp>
      <p:sp>
        <p:nvSpPr>
          <p:cNvPr id="9" name="Shape 7"/>
          <p:cNvSpPr/>
          <p:nvPr/>
        </p:nvSpPr>
        <p:spPr>
          <a:xfrm>
            <a:off x="393192" y="941832"/>
            <a:ext cx="274320" cy="274320"/>
          </a:xfrm>
          <a:prstGeom prst="rect">
            <a:avLst/>
          </a:prstGeom>
          <a:solidFill>
            <a:srgbClr val="FFFFFF"/>
          </a:solidFill>
          <a:ln w="12700">
            <a:solidFill>
              <a:srgbClr val="1B3A6B"/>
            </a:solidFill>
            <a:prstDash val="solid"/>
          </a:ln>
        </p:spPr>
        <p:txBody>
          <a:bodyPr/>
          <a:lstStyle/>
          <a:p>
            <a:endParaRPr lang="fr-FR"/>
          </a:p>
        </p:txBody>
      </p:sp>
      <p:sp>
        <p:nvSpPr>
          <p:cNvPr id="10" name="Shape 8"/>
          <p:cNvSpPr/>
          <p:nvPr/>
        </p:nvSpPr>
        <p:spPr>
          <a:xfrm>
            <a:off x="3931920" y="950976"/>
            <a:ext cx="530352" cy="274320"/>
          </a:xfrm>
          <a:prstGeom prst="rect">
            <a:avLst/>
          </a:prstGeom>
          <a:solidFill>
            <a:srgbClr val="1B3A6B"/>
          </a:solidFill>
          <a:ln w="12700">
            <a:solidFill>
              <a:srgbClr val="1B3A6B"/>
            </a:solidFill>
            <a:prstDash val="solid"/>
          </a:ln>
        </p:spPr>
        <p:txBody>
          <a:bodyPr/>
          <a:lstStyle/>
          <a:p>
            <a:endParaRPr lang="fr-FR"/>
          </a:p>
        </p:txBody>
      </p:sp>
      <p:sp>
        <p:nvSpPr>
          <p:cNvPr id="11" name="Text 9"/>
          <p:cNvSpPr/>
          <p:nvPr/>
        </p:nvSpPr>
        <p:spPr>
          <a:xfrm>
            <a:off x="3931920" y="950976"/>
            <a:ext cx="530352" cy="274320"/>
          </a:xfrm>
          <a:prstGeom prst="rect">
            <a:avLst/>
          </a:prstGeom>
          <a:noFill/>
          <a:ln/>
        </p:spPr>
        <p:txBody>
          <a:bodyPr wrap="square" lIns="0" tIns="0" rIns="0" bIns="0" rtlCol="0" anchor="ctr"/>
          <a:lstStyle/>
          <a:p>
            <a:pPr marL="0" indent="0" algn="ctr">
              <a:buNone/>
            </a:pPr>
            <a:r>
              <a:rPr lang="en-US" sz="700" b="1" dirty="0">
                <a:solidFill>
                  <a:srgbClr val="FFFFFF"/>
                </a:solidFill>
              </a:rPr>
              <a:t>Toujours</a:t>
            </a:r>
            <a:endParaRPr lang="en-US" sz="700" dirty="0"/>
          </a:p>
        </p:txBody>
      </p:sp>
      <p:sp>
        <p:nvSpPr>
          <p:cNvPr id="12" name="Text 10"/>
          <p:cNvSpPr/>
          <p:nvPr/>
        </p:nvSpPr>
        <p:spPr>
          <a:xfrm>
            <a:off x="722376" y="923544"/>
            <a:ext cx="3163824" cy="320040"/>
          </a:xfrm>
          <a:prstGeom prst="rect">
            <a:avLst/>
          </a:prstGeom>
          <a:noFill/>
          <a:ln/>
        </p:spPr>
        <p:txBody>
          <a:bodyPr wrap="square" lIns="0" tIns="0" rIns="0" bIns="0" rtlCol="0" anchor="ctr"/>
          <a:lstStyle/>
          <a:p>
            <a:pPr marL="0" indent="0">
              <a:buNone/>
            </a:pPr>
            <a:r>
              <a:rPr lang="en-US" sz="950" dirty="0">
                <a:solidFill>
                  <a:srgbClr val="2C2C2C"/>
                </a:solidFill>
              </a:rPr>
              <a:t>Les 12 erreurs classiques sont connues et intégrées dans ma grille de lecture du consultant</a:t>
            </a:r>
            <a:endParaRPr lang="en-US" sz="950" dirty="0"/>
          </a:p>
        </p:txBody>
      </p:sp>
      <p:sp>
        <p:nvSpPr>
          <p:cNvPr id="13" name="Shape 11"/>
          <p:cNvSpPr/>
          <p:nvPr/>
        </p:nvSpPr>
        <p:spPr>
          <a:xfrm>
            <a:off x="320040" y="1362456"/>
            <a:ext cx="4206240" cy="448056"/>
          </a:xfrm>
          <a:prstGeom prst="rect">
            <a:avLst/>
          </a:prstGeom>
          <a:solidFill>
            <a:srgbClr val="FFFFFF"/>
          </a:solidFill>
          <a:ln w="12700">
            <a:solidFill>
              <a:srgbClr val="2E75B6"/>
            </a:solidFill>
            <a:prstDash val="solid"/>
          </a:ln>
        </p:spPr>
        <p:txBody>
          <a:bodyPr/>
          <a:lstStyle/>
          <a:p>
            <a:endParaRPr lang="fr-FR"/>
          </a:p>
        </p:txBody>
      </p:sp>
      <p:sp>
        <p:nvSpPr>
          <p:cNvPr id="14" name="Shape 12"/>
          <p:cNvSpPr/>
          <p:nvPr/>
        </p:nvSpPr>
        <p:spPr>
          <a:xfrm>
            <a:off x="393192" y="1444752"/>
            <a:ext cx="274320" cy="274320"/>
          </a:xfrm>
          <a:prstGeom prst="rect">
            <a:avLst/>
          </a:prstGeom>
          <a:solidFill>
            <a:srgbClr val="FFFFFF"/>
          </a:solidFill>
          <a:ln w="12700">
            <a:solidFill>
              <a:srgbClr val="1B3A6B"/>
            </a:solidFill>
            <a:prstDash val="solid"/>
          </a:ln>
        </p:spPr>
        <p:txBody>
          <a:bodyPr/>
          <a:lstStyle/>
          <a:p>
            <a:endParaRPr lang="fr-FR"/>
          </a:p>
        </p:txBody>
      </p:sp>
      <p:sp>
        <p:nvSpPr>
          <p:cNvPr id="15" name="Shape 13"/>
          <p:cNvSpPr/>
          <p:nvPr/>
        </p:nvSpPr>
        <p:spPr>
          <a:xfrm>
            <a:off x="3931920" y="1453896"/>
            <a:ext cx="530352" cy="274320"/>
          </a:xfrm>
          <a:prstGeom prst="rect">
            <a:avLst/>
          </a:prstGeom>
          <a:solidFill>
            <a:srgbClr val="1B3A6B"/>
          </a:solidFill>
          <a:ln w="12700">
            <a:solidFill>
              <a:srgbClr val="1B3A6B"/>
            </a:solidFill>
            <a:prstDash val="solid"/>
          </a:ln>
        </p:spPr>
        <p:txBody>
          <a:bodyPr/>
          <a:lstStyle/>
          <a:p>
            <a:endParaRPr lang="fr-FR"/>
          </a:p>
        </p:txBody>
      </p:sp>
      <p:sp>
        <p:nvSpPr>
          <p:cNvPr id="16" name="Text 14"/>
          <p:cNvSpPr/>
          <p:nvPr/>
        </p:nvSpPr>
        <p:spPr>
          <a:xfrm>
            <a:off x="3931920" y="1453896"/>
            <a:ext cx="530352" cy="274320"/>
          </a:xfrm>
          <a:prstGeom prst="rect">
            <a:avLst/>
          </a:prstGeom>
          <a:noFill/>
          <a:ln/>
        </p:spPr>
        <p:txBody>
          <a:bodyPr wrap="square" lIns="0" tIns="0" rIns="0" bIns="0" rtlCol="0" anchor="ctr"/>
          <a:lstStyle/>
          <a:p>
            <a:pPr marL="0" indent="0" algn="ctr">
              <a:buNone/>
            </a:pPr>
            <a:r>
              <a:rPr lang="en-US" sz="700" b="1" dirty="0">
                <a:solidFill>
                  <a:srgbClr val="FFFFFF"/>
                </a:solidFill>
              </a:rPr>
              <a:t>Par phase</a:t>
            </a:r>
            <a:endParaRPr lang="en-US" sz="700" dirty="0"/>
          </a:p>
        </p:txBody>
      </p:sp>
      <p:sp>
        <p:nvSpPr>
          <p:cNvPr id="17" name="Text 15"/>
          <p:cNvSpPr/>
          <p:nvPr/>
        </p:nvSpPr>
        <p:spPr>
          <a:xfrm>
            <a:off x="722376" y="1426464"/>
            <a:ext cx="3163824" cy="320040"/>
          </a:xfrm>
          <a:prstGeom prst="rect">
            <a:avLst/>
          </a:prstGeom>
          <a:noFill/>
          <a:ln/>
        </p:spPr>
        <p:txBody>
          <a:bodyPr wrap="square" lIns="0" tIns="0" rIns="0" bIns="0" rtlCol="0" anchor="ctr"/>
          <a:lstStyle/>
          <a:p>
            <a:pPr marL="0" indent="0">
              <a:buNone/>
            </a:pPr>
            <a:r>
              <a:rPr lang="en-US" sz="950" dirty="0">
                <a:solidFill>
                  <a:srgbClr val="2C2C2C"/>
                </a:solidFill>
              </a:rPr>
              <a:t>La matrice de prévention (Outil 17.1) est utilisée en début de chaque phase de mission</a:t>
            </a:r>
            <a:endParaRPr lang="en-US" sz="950" dirty="0"/>
          </a:p>
        </p:txBody>
      </p:sp>
      <p:sp>
        <p:nvSpPr>
          <p:cNvPr id="18" name="Shape 16"/>
          <p:cNvSpPr/>
          <p:nvPr/>
        </p:nvSpPr>
        <p:spPr>
          <a:xfrm>
            <a:off x="320040" y="1865376"/>
            <a:ext cx="4206240" cy="448056"/>
          </a:xfrm>
          <a:prstGeom prst="rect">
            <a:avLst/>
          </a:prstGeom>
          <a:solidFill>
            <a:srgbClr val="EBF3FB"/>
          </a:solidFill>
          <a:ln w="12700">
            <a:solidFill>
              <a:srgbClr val="2E75B6"/>
            </a:solidFill>
            <a:prstDash val="solid"/>
          </a:ln>
        </p:spPr>
        <p:txBody>
          <a:bodyPr/>
          <a:lstStyle/>
          <a:p>
            <a:endParaRPr lang="fr-FR"/>
          </a:p>
        </p:txBody>
      </p:sp>
      <p:sp>
        <p:nvSpPr>
          <p:cNvPr id="19" name="Shape 17"/>
          <p:cNvSpPr/>
          <p:nvPr/>
        </p:nvSpPr>
        <p:spPr>
          <a:xfrm>
            <a:off x="393192" y="1947672"/>
            <a:ext cx="274320" cy="274320"/>
          </a:xfrm>
          <a:prstGeom prst="rect">
            <a:avLst/>
          </a:prstGeom>
          <a:solidFill>
            <a:srgbClr val="FFFFFF"/>
          </a:solidFill>
          <a:ln w="12700">
            <a:solidFill>
              <a:srgbClr val="1B3A6B"/>
            </a:solidFill>
            <a:prstDash val="solid"/>
          </a:ln>
        </p:spPr>
        <p:txBody>
          <a:bodyPr/>
          <a:lstStyle/>
          <a:p>
            <a:endParaRPr lang="fr-FR"/>
          </a:p>
        </p:txBody>
      </p:sp>
      <p:sp>
        <p:nvSpPr>
          <p:cNvPr id="20" name="Shape 18"/>
          <p:cNvSpPr/>
          <p:nvPr/>
        </p:nvSpPr>
        <p:spPr>
          <a:xfrm>
            <a:off x="3931920" y="1956816"/>
            <a:ext cx="530352" cy="274320"/>
          </a:xfrm>
          <a:prstGeom prst="rect">
            <a:avLst/>
          </a:prstGeom>
          <a:solidFill>
            <a:srgbClr val="1B3A6B"/>
          </a:solidFill>
          <a:ln w="12700">
            <a:solidFill>
              <a:srgbClr val="1B3A6B"/>
            </a:solidFill>
            <a:prstDash val="solid"/>
          </a:ln>
        </p:spPr>
        <p:txBody>
          <a:bodyPr/>
          <a:lstStyle/>
          <a:p>
            <a:endParaRPr lang="fr-FR"/>
          </a:p>
        </p:txBody>
      </p:sp>
      <p:sp>
        <p:nvSpPr>
          <p:cNvPr id="21" name="Text 19"/>
          <p:cNvSpPr/>
          <p:nvPr/>
        </p:nvSpPr>
        <p:spPr>
          <a:xfrm>
            <a:off x="3931920" y="1956816"/>
            <a:ext cx="530352" cy="274320"/>
          </a:xfrm>
          <a:prstGeom prst="rect">
            <a:avLst/>
          </a:prstGeom>
          <a:noFill/>
          <a:ln/>
        </p:spPr>
        <p:txBody>
          <a:bodyPr wrap="square" lIns="0" tIns="0" rIns="0" bIns="0" rtlCol="0" anchor="ctr"/>
          <a:lstStyle/>
          <a:p>
            <a:pPr marL="0" indent="0" algn="ctr">
              <a:buNone/>
            </a:pPr>
            <a:r>
              <a:rPr lang="en-US" sz="700" b="1" dirty="0">
                <a:solidFill>
                  <a:srgbClr val="FFFFFF"/>
                </a:solidFill>
              </a:rPr>
              <a:t>Cadrage</a:t>
            </a:r>
            <a:endParaRPr lang="en-US" sz="700" dirty="0"/>
          </a:p>
        </p:txBody>
      </p:sp>
      <p:sp>
        <p:nvSpPr>
          <p:cNvPr id="22" name="Text 20"/>
          <p:cNvSpPr/>
          <p:nvPr/>
        </p:nvSpPr>
        <p:spPr>
          <a:xfrm>
            <a:off x="722376" y="1929384"/>
            <a:ext cx="3163824" cy="320040"/>
          </a:xfrm>
          <a:prstGeom prst="rect">
            <a:avLst/>
          </a:prstGeom>
          <a:noFill/>
          <a:ln/>
        </p:spPr>
        <p:txBody>
          <a:bodyPr wrap="square" lIns="0" tIns="0" rIns="0" bIns="0" rtlCol="0" anchor="ctr"/>
          <a:lstStyle/>
          <a:p>
            <a:pPr marL="0" indent="0">
              <a:buNone/>
            </a:pPr>
            <a:r>
              <a:rPr lang="en-US" sz="950" dirty="0">
                <a:solidFill>
                  <a:srgbClr val="2C2C2C"/>
                </a:solidFill>
              </a:rPr>
              <a:t>Les checkpoints de validation sont documentés dans le plan de mission</a:t>
            </a:r>
            <a:endParaRPr lang="en-US" sz="950" dirty="0"/>
          </a:p>
        </p:txBody>
      </p:sp>
      <p:sp>
        <p:nvSpPr>
          <p:cNvPr id="23" name="Shape 21"/>
          <p:cNvSpPr/>
          <p:nvPr/>
        </p:nvSpPr>
        <p:spPr>
          <a:xfrm>
            <a:off x="320040" y="2368296"/>
            <a:ext cx="4206240" cy="448056"/>
          </a:xfrm>
          <a:prstGeom prst="rect">
            <a:avLst/>
          </a:prstGeom>
          <a:solidFill>
            <a:srgbClr val="FFFFFF"/>
          </a:solidFill>
          <a:ln w="12700">
            <a:solidFill>
              <a:srgbClr val="2E75B6"/>
            </a:solidFill>
            <a:prstDash val="solid"/>
          </a:ln>
        </p:spPr>
        <p:txBody>
          <a:bodyPr/>
          <a:lstStyle/>
          <a:p>
            <a:endParaRPr lang="fr-FR"/>
          </a:p>
        </p:txBody>
      </p:sp>
      <p:sp>
        <p:nvSpPr>
          <p:cNvPr id="24" name="Shape 22"/>
          <p:cNvSpPr/>
          <p:nvPr/>
        </p:nvSpPr>
        <p:spPr>
          <a:xfrm>
            <a:off x="393192" y="2450592"/>
            <a:ext cx="274320" cy="274320"/>
          </a:xfrm>
          <a:prstGeom prst="rect">
            <a:avLst/>
          </a:prstGeom>
          <a:solidFill>
            <a:srgbClr val="FFFFFF"/>
          </a:solidFill>
          <a:ln w="12700">
            <a:solidFill>
              <a:srgbClr val="1B3A6B"/>
            </a:solidFill>
            <a:prstDash val="solid"/>
          </a:ln>
        </p:spPr>
        <p:txBody>
          <a:bodyPr/>
          <a:lstStyle/>
          <a:p>
            <a:endParaRPr lang="fr-FR"/>
          </a:p>
        </p:txBody>
      </p:sp>
      <p:sp>
        <p:nvSpPr>
          <p:cNvPr id="25" name="Shape 23"/>
          <p:cNvSpPr/>
          <p:nvPr/>
        </p:nvSpPr>
        <p:spPr>
          <a:xfrm>
            <a:off x="3931920" y="2459736"/>
            <a:ext cx="530352" cy="274320"/>
          </a:xfrm>
          <a:prstGeom prst="rect">
            <a:avLst/>
          </a:prstGeom>
          <a:solidFill>
            <a:srgbClr val="1B3A6B"/>
          </a:solidFill>
          <a:ln w="12700">
            <a:solidFill>
              <a:srgbClr val="1B3A6B"/>
            </a:solidFill>
            <a:prstDash val="solid"/>
          </a:ln>
        </p:spPr>
        <p:txBody>
          <a:bodyPr/>
          <a:lstStyle/>
          <a:p>
            <a:endParaRPr lang="fr-FR"/>
          </a:p>
        </p:txBody>
      </p:sp>
      <p:sp>
        <p:nvSpPr>
          <p:cNvPr id="26" name="Text 24"/>
          <p:cNvSpPr/>
          <p:nvPr/>
        </p:nvSpPr>
        <p:spPr>
          <a:xfrm>
            <a:off x="3931920" y="2459736"/>
            <a:ext cx="530352" cy="274320"/>
          </a:xfrm>
          <a:prstGeom prst="rect">
            <a:avLst/>
          </a:prstGeom>
          <a:noFill/>
          <a:ln/>
        </p:spPr>
        <p:txBody>
          <a:bodyPr wrap="square" lIns="0" tIns="0" rIns="0" bIns="0" rtlCol="0" anchor="ctr"/>
          <a:lstStyle/>
          <a:p>
            <a:pPr marL="0" indent="0" algn="ctr">
              <a:buNone/>
            </a:pPr>
            <a:r>
              <a:rPr lang="en-US" sz="700" b="1" dirty="0">
                <a:solidFill>
                  <a:srgbClr val="FFFFFF"/>
                </a:solidFill>
              </a:rPr>
              <a:t>Préparation</a:t>
            </a:r>
            <a:endParaRPr lang="en-US" sz="700" dirty="0"/>
          </a:p>
        </p:txBody>
      </p:sp>
      <p:sp>
        <p:nvSpPr>
          <p:cNvPr id="27" name="Text 25"/>
          <p:cNvSpPr/>
          <p:nvPr/>
        </p:nvSpPr>
        <p:spPr>
          <a:xfrm>
            <a:off x="722376" y="2432304"/>
            <a:ext cx="3163824" cy="320040"/>
          </a:xfrm>
          <a:prstGeom prst="rect">
            <a:avLst/>
          </a:prstGeom>
          <a:noFill/>
          <a:ln/>
        </p:spPr>
        <p:txBody>
          <a:bodyPr wrap="square" lIns="0" tIns="0" rIns="0" bIns="0" rtlCol="0" anchor="ctr"/>
          <a:lstStyle/>
          <a:p>
            <a:pPr marL="0" indent="0">
              <a:buNone/>
            </a:pPr>
            <a:r>
              <a:rPr lang="en-US" sz="950" dirty="0">
                <a:solidFill>
                  <a:srgbClr val="2C2C2C"/>
                </a:solidFill>
              </a:rPr>
              <a:t>Les outils associés sont disponibles dans ma bibliothèque de templates</a:t>
            </a:r>
            <a:endParaRPr lang="en-US" sz="950" dirty="0"/>
          </a:p>
        </p:txBody>
      </p:sp>
      <p:sp>
        <p:nvSpPr>
          <p:cNvPr id="28" name="Shape 26"/>
          <p:cNvSpPr/>
          <p:nvPr/>
        </p:nvSpPr>
        <p:spPr>
          <a:xfrm>
            <a:off x="4663440" y="859536"/>
            <a:ext cx="4206240" cy="448056"/>
          </a:xfrm>
          <a:prstGeom prst="rect">
            <a:avLst/>
          </a:prstGeom>
          <a:solidFill>
            <a:srgbClr val="EBF3FB"/>
          </a:solidFill>
          <a:ln w="12700">
            <a:solidFill>
              <a:srgbClr val="2E75B6"/>
            </a:solidFill>
            <a:prstDash val="solid"/>
          </a:ln>
        </p:spPr>
        <p:txBody>
          <a:bodyPr/>
          <a:lstStyle/>
          <a:p>
            <a:endParaRPr lang="fr-FR"/>
          </a:p>
        </p:txBody>
      </p:sp>
      <p:sp>
        <p:nvSpPr>
          <p:cNvPr id="29" name="Shape 27"/>
          <p:cNvSpPr/>
          <p:nvPr/>
        </p:nvSpPr>
        <p:spPr>
          <a:xfrm>
            <a:off x="4736592" y="941832"/>
            <a:ext cx="274320" cy="274320"/>
          </a:xfrm>
          <a:prstGeom prst="rect">
            <a:avLst/>
          </a:prstGeom>
          <a:solidFill>
            <a:srgbClr val="FFFFFF"/>
          </a:solidFill>
          <a:ln w="12700">
            <a:solidFill>
              <a:srgbClr val="1B3A6B"/>
            </a:solidFill>
            <a:prstDash val="solid"/>
          </a:ln>
        </p:spPr>
        <p:txBody>
          <a:bodyPr/>
          <a:lstStyle/>
          <a:p>
            <a:endParaRPr lang="fr-FR"/>
          </a:p>
        </p:txBody>
      </p:sp>
      <p:sp>
        <p:nvSpPr>
          <p:cNvPr id="30" name="Shape 28"/>
          <p:cNvSpPr/>
          <p:nvPr/>
        </p:nvSpPr>
        <p:spPr>
          <a:xfrm>
            <a:off x="8275320" y="950976"/>
            <a:ext cx="530352" cy="274320"/>
          </a:xfrm>
          <a:prstGeom prst="rect">
            <a:avLst/>
          </a:prstGeom>
          <a:solidFill>
            <a:srgbClr val="1B3A6B"/>
          </a:solidFill>
          <a:ln w="12700">
            <a:solidFill>
              <a:srgbClr val="1B3A6B"/>
            </a:solidFill>
            <a:prstDash val="solid"/>
          </a:ln>
        </p:spPr>
        <p:txBody>
          <a:bodyPr/>
          <a:lstStyle/>
          <a:p>
            <a:endParaRPr lang="fr-FR"/>
          </a:p>
        </p:txBody>
      </p:sp>
      <p:sp>
        <p:nvSpPr>
          <p:cNvPr id="31" name="Text 29"/>
          <p:cNvSpPr/>
          <p:nvPr/>
        </p:nvSpPr>
        <p:spPr>
          <a:xfrm>
            <a:off x="8275320" y="950976"/>
            <a:ext cx="530352" cy="274320"/>
          </a:xfrm>
          <a:prstGeom prst="rect">
            <a:avLst/>
          </a:prstGeom>
          <a:noFill/>
          <a:ln/>
        </p:spPr>
        <p:txBody>
          <a:bodyPr wrap="square" lIns="0" tIns="0" rIns="0" bIns="0" rtlCol="0" anchor="ctr"/>
          <a:lstStyle/>
          <a:p>
            <a:pPr marL="0" indent="0" algn="ctr">
              <a:buNone/>
            </a:pPr>
            <a:r>
              <a:rPr lang="en-US" sz="700" b="1" dirty="0">
                <a:solidFill>
                  <a:srgbClr val="FFFFFF"/>
                </a:solidFill>
              </a:rPr>
              <a:t>Par phase</a:t>
            </a:r>
            <a:endParaRPr lang="en-US" sz="700" dirty="0"/>
          </a:p>
        </p:txBody>
      </p:sp>
      <p:sp>
        <p:nvSpPr>
          <p:cNvPr id="32" name="Text 30"/>
          <p:cNvSpPr/>
          <p:nvPr/>
        </p:nvSpPr>
        <p:spPr>
          <a:xfrm>
            <a:off x="5065776" y="923544"/>
            <a:ext cx="3163824" cy="320040"/>
          </a:xfrm>
          <a:prstGeom prst="rect">
            <a:avLst/>
          </a:prstGeom>
          <a:noFill/>
          <a:ln/>
        </p:spPr>
        <p:txBody>
          <a:bodyPr wrap="square" lIns="0" tIns="0" rIns="0" bIns="0" rtlCol="0" anchor="ctr"/>
          <a:lstStyle/>
          <a:p>
            <a:pPr marL="0" indent="0">
              <a:buNone/>
            </a:pPr>
            <a:r>
              <a:rPr lang="en-US" sz="950" dirty="0">
                <a:solidFill>
                  <a:srgbClr val="2C2C2C"/>
                </a:solidFill>
              </a:rPr>
              <a:t>La règle du 'pré-mortem' est appliquée systématiquement avant chaque phase</a:t>
            </a:r>
            <a:endParaRPr lang="en-US" sz="950" dirty="0"/>
          </a:p>
        </p:txBody>
      </p:sp>
      <p:sp>
        <p:nvSpPr>
          <p:cNvPr id="33" name="Shape 31"/>
          <p:cNvSpPr/>
          <p:nvPr/>
        </p:nvSpPr>
        <p:spPr>
          <a:xfrm>
            <a:off x="4663440" y="1362456"/>
            <a:ext cx="4206240" cy="448056"/>
          </a:xfrm>
          <a:prstGeom prst="rect">
            <a:avLst/>
          </a:prstGeom>
          <a:solidFill>
            <a:srgbClr val="FFFFFF"/>
          </a:solidFill>
          <a:ln w="12700">
            <a:solidFill>
              <a:srgbClr val="2E75B6"/>
            </a:solidFill>
            <a:prstDash val="solid"/>
          </a:ln>
        </p:spPr>
        <p:txBody>
          <a:bodyPr/>
          <a:lstStyle/>
          <a:p>
            <a:endParaRPr lang="fr-FR"/>
          </a:p>
        </p:txBody>
      </p:sp>
      <p:sp>
        <p:nvSpPr>
          <p:cNvPr id="34" name="Shape 32"/>
          <p:cNvSpPr/>
          <p:nvPr/>
        </p:nvSpPr>
        <p:spPr>
          <a:xfrm>
            <a:off x="4736592" y="1444752"/>
            <a:ext cx="274320" cy="274320"/>
          </a:xfrm>
          <a:prstGeom prst="rect">
            <a:avLst/>
          </a:prstGeom>
          <a:solidFill>
            <a:srgbClr val="FFFFFF"/>
          </a:solidFill>
          <a:ln w="12700">
            <a:solidFill>
              <a:srgbClr val="1B3A6B"/>
            </a:solidFill>
            <a:prstDash val="solid"/>
          </a:ln>
        </p:spPr>
        <p:txBody>
          <a:bodyPr/>
          <a:lstStyle/>
          <a:p>
            <a:endParaRPr lang="fr-FR"/>
          </a:p>
        </p:txBody>
      </p:sp>
      <p:sp>
        <p:nvSpPr>
          <p:cNvPr id="35" name="Shape 33"/>
          <p:cNvSpPr/>
          <p:nvPr/>
        </p:nvSpPr>
        <p:spPr>
          <a:xfrm>
            <a:off x="8275320" y="1453896"/>
            <a:ext cx="530352" cy="274320"/>
          </a:xfrm>
          <a:prstGeom prst="rect">
            <a:avLst/>
          </a:prstGeom>
          <a:solidFill>
            <a:srgbClr val="1B3A6B"/>
          </a:solidFill>
          <a:ln w="12700">
            <a:solidFill>
              <a:srgbClr val="1B3A6B"/>
            </a:solidFill>
            <a:prstDash val="solid"/>
          </a:ln>
        </p:spPr>
        <p:txBody>
          <a:bodyPr/>
          <a:lstStyle/>
          <a:p>
            <a:endParaRPr lang="fr-FR"/>
          </a:p>
        </p:txBody>
      </p:sp>
      <p:sp>
        <p:nvSpPr>
          <p:cNvPr id="36" name="Text 34"/>
          <p:cNvSpPr/>
          <p:nvPr/>
        </p:nvSpPr>
        <p:spPr>
          <a:xfrm>
            <a:off x="8275320" y="1453896"/>
            <a:ext cx="530352" cy="274320"/>
          </a:xfrm>
          <a:prstGeom prst="rect">
            <a:avLst/>
          </a:prstGeom>
          <a:noFill/>
          <a:ln/>
        </p:spPr>
        <p:txBody>
          <a:bodyPr wrap="square" lIns="0" tIns="0" rIns="0" bIns="0" rtlCol="0" anchor="ctr"/>
          <a:lstStyle/>
          <a:p>
            <a:pPr marL="0" indent="0" algn="ctr">
              <a:buNone/>
            </a:pPr>
            <a:r>
              <a:rPr lang="en-US" sz="700" b="1" dirty="0">
                <a:solidFill>
                  <a:srgbClr val="FFFFFF"/>
                </a:solidFill>
              </a:rPr>
              <a:t>Clôture</a:t>
            </a:r>
            <a:endParaRPr lang="en-US" sz="700" dirty="0"/>
          </a:p>
        </p:txBody>
      </p:sp>
      <p:sp>
        <p:nvSpPr>
          <p:cNvPr id="37" name="Text 35"/>
          <p:cNvSpPr/>
          <p:nvPr/>
        </p:nvSpPr>
        <p:spPr>
          <a:xfrm>
            <a:off x="5065776" y="1426464"/>
            <a:ext cx="3163824" cy="320040"/>
          </a:xfrm>
          <a:prstGeom prst="rect">
            <a:avLst/>
          </a:prstGeom>
          <a:noFill/>
          <a:ln/>
        </p:spPr>
        <p:txBody>
          <a:bodyPr wrap="square" lIns="0" tIns="0" rIns="0" bIns="0" rtlCol="0" anchor="ctr"/>
          <a:lstStyle/>
          <a:p>
            <a:pPr marL="0" indent="0">
              <a:buNone/>
            </a:pPr>
            <a:r>
              <a:rPr lang="en-US" sz="950" dirty="0">
                <a:solidFill>
                  <a:srgbClr val="2C2C2C"/>
                </a:solidFill>
              </a:rPr>
              <a:t>Les retours d'expérience sont capitalisés après chaque mission (succès ET échecs)</a:t>
            </a:r>
            <a:endParaRPr lang="en-US" sz="950" dirty="0"/>
          </a:p>
        </p:txBody>
      </p:sp>
      <p:sp>
        <p:nvSpPr>
          <p:cNvPr id="38" name="Shape 36"/>
          <p:cNvSpPr/>
          <p:nvPr/>
        </p:nvSpPr>
        <p:spPr>
          <a:xfrm>
            <a:off x="4663440" y="1865376"/>
            <a:ext cx="4206240" cy="448056"/>
          </a:xfrm>
          <a:prstGeom prst="rect">
            <a:avLst/>
          </a:prstGeom>
          <a:solidFill>
            <a:srgbClr val="EBF3FB"/>
          </a:solidFill>
          <a:ln w="12700">
            <a:solidFill>
              <a:srgbClr val="2E75B6"/>
            </a:solidFill>
            <a:prstDash val="solid"/>
          </a:ln>
        </p:spPr>
        <p:txBody>
          <a:bodyPr/>
          <a:lstStyle/>
          <a:p>
            <a:endParaRPr lang="fr-FR"/>
          </a:p>
        </p:txBody>
      </p:sp>
      <p:sp>
        <p:nvSpPr>
          <p:cNvPr id="39" name="Shape 37"/>
          <p:cNvSpPr/>
          <p:nvPr/>
        </p:nvSpPr>
        <p:spPr>
          <a:xfrm>
            <a:off x="4736592" y="1947672"/>
            <a:ext cx="274320" cy="274320"/>
          </a:xfrm>
          <a:prstGeom prst="rect">
            <a:avLst/>
          </a:prstGeom>
          <a:solidFill>
            <a:srgbClr val="FFFFFF"/>
          </a:solidFill>
          <a:ln w="12700">
            <a:solidFill>
              <a:srgbClr val="1B3A6B"/>
            </a:solidFill>
            <a:prstDash val="solid"/>
          </a:ln>
        </p:spPr>
        <p:txBody>
          <a:bodyPr/>
          <a:lstStyle/>
          <a:p>
            <a:endParaRPr lang="fr-FR"/>
          </a:p>
        </p:txBody>
      </p:sp>
      <p:sp>
        <p:nvSpPr>
          <p:cNvPr id="40" name="Shape 38"/>
          <p:cNvSpPr/>
          <p:nvPr/>
        </p:nvSpPr>
        <p:spPr>
          <a:xfrm>
            <a:off x="8275320" y="1956816"/>
            <a:ext cx="530352" cy="274320"/>
          </a:xfrm>
          <a:prstGeom prst="rect">
            <a:avLst/>
          </a:prstGeom>
          <a:solidFill>
            <a:srgbClr val="1B3A6B"/>
          </a:solidFill>
          <a:ln w="12700">
            <a:solidFill>
              <a:srgbClr val="1B3A6B"/>
            </a:solidFill>
            <a:prstDash val="solid"/>
          </a:ln>
        </p:spPr>
        <p:txBody>
          <a:bodyPr/>
          <a:lstStyle/>
          <a:p>
            <a:endParaRPr lang="fr-FR"/>
          </a:p>
        </p:txBody>
      </p:sp>
      <p:sp>
        <p:nvSpPr>
          <p:cNvPr id="41" name="Text 39"/>
          <p:cNvSpPr/>
          <p:nvPr/>
        </p:nvSpPr>
        <p:spPr>
          <a:xfrm>
            <a:off x="8275320" y="1956816"/>
            <a:ext cx="530352" cy="274320"/>
          </a:xfrm>
          <a:prstGeom prst="rect">
            <a:avLst/>
          </a:prstGeom>
          <a:noFill/>
          <a:ln/>
        </p:spPr>
        <p:txBody>
          <a:bodyPr wrap="square" lIns="0" tIns="0" rIns="0" bIns="0" rtlCol="0" anchor="ctr"/>
          <a:lstStyle/>
          <a:p>
            <a:pPr marL="0" indent="0" algn="ctr">
              <a:buNone/>
            </a:pPr>
            <a:r>
              <a:rPr lang="en-US" sz="700" b="1" dirty="0">
                <a:solidFill>
                  <a:srgbClr val="FFFFFF"/>
                </a:solidFill>
              </a:rPr>
              <a:t>Clôture</a:t>
            </a:r>
            <a:endParaRPr lang="en-US" sz="700" dirty="0"/>
          </a:p>
        </p:txBody>
      </p:sp>
      <p:sp>
        <p:nvSpPr>
          <p:cNvPr id="42" name="Text 40"/>
          <p:cNvSpPr/>
          <p:nvPr/>
        </p:nvSpPr>
        <p:spPr>
          <a:xfrm>
            <a:off x="5065776" y="1929384"/>
            <a:ext cx="3163824" cy="320040"/>
          </a:xfrm>
          <a:prstGeom prst="rect">
            <a:avLst/>
          </a:prstGeom>
          <a:noFill/>
          <a:ln/>
        </p:spPr>
        <p:txBody>
          <a:bodyPr wrap="square" lIns="0" tIns="0" rIns="0" bIns="0" rtlCol="0" anchor="ctr"/>
          <a:lstStyle/>
          <a:p>
            <a:pPr marL="0" indent="0">
              <a:buNone/>
            </a:pPr>
            <a:r>
              <a:rPr lang="en-US" sz="950" dirty="0">
                <a:solidFill>
                  <a:srgbClr val="2C2C2C"/>
                </a:solidFill>
              </a:rPr>
              <a:t>La satisfaction client est mesurée et traitée comme un indicateur clé de performance</a:t>
            </a:r>
            <a:endParaRPr lang="en-US" sz="950" dirty="0"/>
          </a:p>
        </p:txBody>
      </p:sp>
      <p:sp>
        <p:nvSpPr>
          <p:cNvPr id="43" name="Shape 41"/>
          <p:cNvSpPr/>
          <p:nvPr/>
        </p:nvSpPr>
        <p:spPr>
          <a:xfrm>
            <a:off x="4663440" y="2368296"/>
            <a:ext cx="4206240" cy="448056"/>
          </a:xfrm>
          <a:prstGeom prst="rect">
            <a:avLst/>
          </a:prstGeom>
          <a:solidFill>
            <a:srgbClr val="FFFFFF"/>
          </a:solidFill>
          <a:ln w="12700">
            <a:solidFill>
              <a:srgbClr val="2E75B6"/>
            </a:solidFill>
            <a:prstDash val="solid"/>
          </a:ln>
        </p:spPr>
        <p:txBody>
          <a:bodyPr/>
          <a:lstStyle/>
          <a:p>
            <a:endParaRPr lang="fr-FR"/>
          </a:p>
        </p:txBody>
      </p:sp>
      <p:sp>
        <p:nvSpPr>
          <p:cNvPr id="44" name="Shape 42"/>
          <p:cNvSpPr/>
          <p:nvPr/>
        </p:nvSpPr>
        <p:spPr>
          <a:xfrm>
            <a:off x="4736592" y="2450592"/>
            <a:ext cx="274320" cy="274320"/>
          </a:xfrm>
          <a:prstGeom prst="rect">
            <a:avLst/>
          </a:prstGeom>
          <a:solidFill>
            <a:srgbClr val="FFFFFF"/>
          </a:solidFill>
          <a:ln w="12700">
            <a:solidFill>
              <a:srgbClr val="1B3A6B"/>
            </a:solidFill>
            <a:prstDash val="solid"/>
          </a:ln>
        </p:spPr>
        <p:txBody>
          <a:bodyPr/>
          <a:lstStyle/>
          <a:p>
            <a:endParaRPr lang="fr-FR"/>
          </a:p>
        </p:txBody>
      </p:sp>
      <p:sp>
        <p:nvSpPr>
          <p:cNvPr id="45" name="Shape 43"/>
          <p:cNvSpPr/>
          <p:nvPr/>
        </p:nvSpPr>
        <p:spPr>
          <a:xfrm>
            <a:off x="8275320" y="2459736"/>
            <a:ext cx="530352" cy="274320"/>
          </a:xfrm>
          <a:prstGeom prst="rect">
            <a:avLst/>
          </a:prstGeom>
          <a:solidFill>
            <a:srgbClr val="1B3A6B"/>
          </a:solidFill>
          <a:ln w="12700">
            <a:solidFill>
              <a:srgbClr val="1B3A6B"/>
            </a:solidFill>
            <a:prstDash val="solid"/>
          </a:ln>
        </p:spPr>
        <p:txBody>
          <a:bodyPr/>
          <a:lstStyle/>
          <a:p>
            <a:endParaRPr lang="fr-FR"/>
          </a:p>
        </p:txBody>
      </p:sp>
      <p:sp>
        <p:nvSpPr>
          <p:cNvPr id="46" name="Text 44"/>
          <p:cNvSpPr/>
          <p:nvPr/>
        </p:nvSpPr>
        <p:spPr>
          <a:xfrm>
            <a:off x="8275320" y="2459736"/>
            <a:ext cx="530352" cy="274320"/>
          </a:xfrm>
          <a:prstGeom prst="rect">
            <a:avLst/>
          </a:prstGeom>
          <a:noFill/>
          <a:ln/>
        </p:spPr>
        <p:txBody>
          <a:bodyPr wrap="square" lIns="0" tIns="0" rIns="0" bIns="0" rtlCol="0" anchor="ctr"/>
          <a:lstStyle/>
          <a:p>
            <a:pPr marL="0" indent="0" algn="ctr">
              <a:buNone/>
            </a:pPr>
            <a:r>
              <a:rPr lang="en-US" sz="700" b="1" dirty="0">
                <a:solidFill>
                  <a:srgbClr val="FFFFFF"/>
                </a:solidFill>
              </a:rPr>
              <a:t>Hebdo</a:t>
            </a:r>
            <a:endParaRPr lang="en-US" sz="700" dirty="0"/>
          </a:p>
        </p:txBody>
      </p:sp>
      <p:sp>
        <p:nvSpPr>
          <p:cNvPr id="47" name="Text 45"/>
          <p:cNvSpPr/>
          <p:nvPr/>
        </p:nvSpPr>
        <p:spPr>
          <a:xfrm>
            <a:off x="5065776" y="2432304"/>
            <a:ext cx="3163824" cy="320040"/>
          </a:xfrm>
          <a:prstGeom prst="rect">
            <a:avLst/>
          </a:prstGeom>
          <a:noFill/>
          <a:ln/>
        </p:spPr>
        <p:txBody>
          <a:bodyPr wrap="square" lIns="0" tIns="0" rIns="0" bIns="0" rtlCol="0" anchor="ctr"/>
          <a:lstStyle/>
          <a:p>
            <a:pPr marL="0" indent="0">
              <a:buNone/>
            </a:pPr>
            <a:r>
              <a:rPr lang="en-US" sz="950" dirty="0">
                <a:solidFill>
                  <a:srgbClr val="2C2C2C"/>
                </a:solidFill>
              </a:rPr>
              <a:t>Le consultant pratique l'auto-évaluation régulière de sa posture et de ses méthodes</a:t>
            </a:r>
            <a:endParaRPr lang="en-US" sz="950" dirty="0"/>
          </a:p>
        </p:txBody>
      </p:sp>
      <p:sp>
        <p:nvSpPr>
          <p:cNvPr id="48" name="Shape 46"/>
          <p:cNvSpPr/>
          <p:nvPr/>
        </p:nvSpPr>
        <p:spPr>
          <a:xfrm>
            <a:off x="320040" y="4572000"/>
            <a:ext cx="8503920" cy="320040"/>
          </a:xfrm>
          <a:prstGeom prst="rect">
            <a:avLst/>
          </a:prstGeom>
          <a:solidFill>
            <a:srgbClr val="1B3A6B"/>
          </a:solidFill>
          <a:ln w="12700">
            <a:solidFill>
              <a:srgbClr val="1B3A6B"/>
            </a:solidFill>
            <a:prstDash val="solid"/>
          </a:ln>
        </p:spPr>
        <p:txBody>
          <a:bodyPr/>
          <a:lstStyle/>
          <a:p>
            <a:endParaRPr lang="fr-FR"/>
          </a:p>
        </p:txBody>
      </p:sp>
      <p:sp>
        <p:nvSpPr>
          <p:cNvPr id="49" name="Text 47"/>
          <p:cNvSpPr/>
          <p:nvPr/>
        </p:nvSpPr>
        <p:spPr>
          <a:xfrm>
            <a:off x="457200" y="4608576"/>
            <a:ext cx="8229600" cy="246888"/>
          </a:xfrm>
          <a:prstGeom prst="rect">
            <a:avLst/>
          </a:prstGeom>
          <a:noFill/>
          <a:ln/>
        </p:spPr>
        <p:txBody>
          <a:bodyPr wrap="square" lIns="0" tIns="0" rIns="0" bIns="0" rtlCol="0" anchor="ctr"/>
          <a:lstStyle/>
          <a:p>
            <a:pPr marL="0" indent="0">
              <a:buNone/>
            </a:pPr>
            <a:r>
              <a:rPr lang="en-US" sz="950" i="1" dirty="0">
                <a:solidFill>
                  <a:srgbClr val="FFFFFF"/>
                </a:solidFill>
              </a:rPr>
              <a:t>SCORE : _____ / 8  ·  En dessous de 6/8 → Identifiez votre lacune prioritaire et définissez une action corrective avant votre prochaine mission.</a:t>
            </a:r>
            <a:endParaRPr lang="en-US" sz="950" dirty="0"/>
          </a:p>
        </p:txBody>
      </p:sp>
      <p:sp>
        <p:nvSpPr>
          <p:cNvPr id="50" name="Shape 48"/>
          <p:cNvSpPr/>
          <p:nvPr/>
        </p:nvSpPr>
        <p:spPr>
          <a:xfrm>
            <a:off x="0" y="4828032"/>
            <a:ext cx="9144000" cy="315468"/>
          </a:xfrm>
          <a:prstGeom prst="rect">
            <a:avLst/>
          </a:prstGeom>
          <a:solidFill>
            <a:srgbClr val="1B3A6B"/>
          </a:solidFill>
          <a:ln w="12700">
            <a:solidFill>
              <a:srgbClr val="1B3A6B"/>
            </a:solidFill>
            <a:prstDash val="solid"/>
          </a:ln>
        </p:spPr>
        <p:txBody>
          <a:bodyPr/>
          <a:lstStyle/>
          <a:p>
            <a:endParaRPr lang="fr-FR"/>
          </a:p>
        </p:txBody>
      </p:sp>
      <p:sp>
        <p:nvSpPr>
          <p:cNvPr id="51" name="Text 49"/>
          <p:cNvSpPr/>
          <p:nvPr/>
        </p:nvSpPr>
        <p:spPr>
          <a:xfrm>
            <a:off x="274320" y="4846320"/>
            <a:ext cx="7772400" cy="256032"/>
          </a:xfrm>
          <a:prstGeom prst="rect">
            <a:avLst/>
          </a:prstGeom>
          <a:noFill/>
          <a:ln/>
        </p:spPr>
        <p:txBody>
          <a:bodyPr wrap="square" lIns="0" tIns="0" rIns="0" bIns="0" rtlCol="0" anchor="ctr"/>
          <a:lstStyle/>
          <a:p>
            <a:pPr marL="0" indent="0">
              <a:buNone/>
            </a:pPr>
            <a:r>
              <a:rPr lang="en-US" sz="850" dirty="0">
                <a:solidFill>
                  <a:srgbClr val="6B8CC4"/>
                </a:solidFill>
              </a:rPr>
              <a:t>CHAPITRE 17  —  Les Erreurs Classiques &amp; Comment les Éviter  ·  Excellence Opérationnelle</a:t>
            </a:r>
            <a:endParaRPr lang="en-US" sz="850" dirty="0"/>
          </a:p>
        </p:txBody>
      </p:sp>
      <p:sp>
        <p:nvSpPr>
          <p:cNvPr id="52" name="Text 50"/>
          <p:cNvSpPr/>
          <p:nvPr/>
        </p:nvSpPr>
        <p:spPr>
          <a:xfrm>
            <a:off x="8229600" y="4846320"/>
            <a:ext cx="731520" cy="256032"/>
          </a:xfrm>
          <a:prstGeom prst="rect">
            <a:avLst/>
          </a:prstGeom>
          <a:noFill/>
          <a:ln/>
        </p:spPr>
        <p:txBody>
          <a:bodyPr wrap="square" lIns="0" tIns="0" rIns="0" bIns="0" rtlCol="0" anchor="ctr"/>
          <a:lstStyle/>
          <a:p>
            <a:pPr marL="0" indent="0" algn="r">
              <a:buNone/>
            </a:pPr>
            <a:r>
              <a:rPr lang="en-US" sz="900" b="1" dirty="0">
                <a:solidFill>
                  <a:srgbClr val="FFFFFF"/>
                </a:solidFill>
              </a:rPr>
              <a:t>12 / 17</a:t>
            </a:r>
            <a:endParaRPr lang="en-US" sz="9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5F5F7"/>
        </a:solidFill>
        <a:effectLst/>
      </p:bgPr>
    </p:bg>
    <p:spTree>
      <p:nvGrpSpPr>
        <p:cNvPr id="1" name=""/>
        <p:cNvGrpSpPr/>
        <p:nvPr/>
      </p:nvGrpSpPr>
      <p:grpSpPr>
        <a:xfrm>
          <a:off x="0" y="0"/>
          <a:ext cx="0" cy="0"/>
          <a:chOff x="0" y="0"/>
          <a:chExt cx="0" cy="0"/>
        </a:xfrm>
      </p:grpSpPr>
      <p:sp>
        <p:nvSpPr>
          <p:cNvPr id="2" name="Shape 0"/>
          <p:cNvSpPr/>
          <p:nvPr/>
        </p:nvSpPr>
        <p:spPr>
          <a:xfrm>
            <a:off x="0" y="0"/>
            <a:ext cx="9144000" cy="713232"/>
          </a:xfrm>
          <a:prstGeom prst="rect">
            <a:avLst/>
          </a:prstGeom>
          <a:solidFill>
            <a:srgbClr val="1B3A6B"/>
          </a:solidFill>
          <a:ln w="12700">
            <a:solidFill>
              <a:srgbClr val="1B3A6B"/>
            </a:solidFill>
            <a:prstDash val="solid"/>
          </a:ln>
        </p:spPr>
        <p:txBody>
          <a:bodyPr/>
          <a:lstStyle/>
          <a:p>
            <a:endParaRPr lang="fr-FR"/>
          </a:p>
        </p:txBody>
      </p:sp>
      <p:sp>
        <p:nvSpPr>
          <p:cNvPr id="3" name="Shape 1"/>
          <p:cNvSpPr/>
          <p:nvPr/>
        </p:nvSpPr>
        <p:spPr>
          <a:xfrm>
            <a:off x="0" y="0"/>
            <a:ext cx="164592" cy="713232"/>
          </a:xfrm>
          <a:prstGeom prst="rect">
            <a:avLst/>
          </a:prstGeom>
          <a:solidFill>
            <a:srgbClr val="856404"/>
          </a:solidFill>
          <a:ln w="12700">
            <a:solidFill>
              <a:srgbClr val="856404"/>
            </a:solidFill>
            <a:prstDash val="solid"/>
          </a:ln>
        </p:spPr>
        <p:txBody>
          <a:bodyPr/>
          <a:lstStyle/>
          <a:p>
            <a:endParaRPr lang="fr-FR"/>
          </a:p>
        </p:txBody>
      </p:sp>
      <p:sp>
        <p:nvSpPr>
          <p:cNvPr id="4" name="Text 2"/>
          <p:cNvSpPr/>
          <p:nvPr/>
        </p:nvSpPr>
        <p:spPr>
          <a:xfrm>
            <a:off x="320040" y="36576"/>
            <a:ext cx="8046720" cy="329184"/>
          </a:xfrm>
          <a:prstGeom prst="rect">
            <a:avLst/>
          </a:prstGeom>
          <a:noFill/>
          <a:ln/>
        </p:spPr>
        <p:txBody>
          <a:bodyPr wrap="square" lIns="0" tIns="0" rIns="0" bIns="0" rtlCol="0" anchor="ctr"/>
          <a:lstStyle/>
          <a:p>
            <a:pPr marL="0" indent="0">
              <a:buNone/>
            </a:pPr>
            <a:r>
              <a:rPr lang="en-US" sz="2000" b="1" dirty="0">
                <a:solidFill>
                  <a:srgbClr val="FFFFFF"/>
                </a:solidFill>
              </a:rPr>
              <a:t>Quick Reference — Les 12 Erreurs en 1 Slide</a:t>
            </a:r>
            <a:endParaRPr lang="en-US" sz="2000" dirty="0"/>
          </a:p>
        </p:txBody>
      </p:sp>
      <p:sp>
        <p:nvSpPr>
          <p:cNvPr id="5" name="Text 3"/>
          <p:cNvSpPr/>
          <p:nvPr/>
        </p:nvSpPr>
        <p:spPr>
          <a:xfrm>
            <a:off x="320040" y="384048"/>
            <a:ext cx="8046720" cy="256032"/>
          </a:xfrm>
          <a:prstGeom prst="rect">
            <a:avLst/>
          </a:prstGeom>
          <a:noFill/>
          <a:ln/>
        </p:spPr>
        <p:txBody>
          <a:bodyPr wrap="square" lIns="0" tIns="0" rIns="0" bIns="0" rtlCol="0" anchor="ctr"/>
          <a:lstStyle/>
          <a:p>
            <a:pPr marL="0" indent="0">
              <a:buNone/>
            </a:pPr>
            <a:r>
              <a:rPr lang="en-US" sz="1100" i="1" dirty="0">
                <a:solidFill>
                  <a:srgbClr val="ADC6E5"/>
                </a:solidFill>
              </a:rPr>
              <a:t>Gardez cette diapositive comme aide-mémoire terrain</a:t>
            </a:r>
            <a:endParaRPr lang="en-US" sz="1100" dirty="0"/>
          </a:p>
        </p:txBody>
      </p:sp>
      <p:sp>
        <p:nvSpPr>
          <p:cNvPr id="6" name="Shape 4"/>
          <p:cNvSpPr/>
          <p:nvPr/>
        </p:nvSpPr>
        <p:spPr>
          <a:xfrm>
            <a:off x="8339328" y="91440"/>
            <a:ext cx="658368" cy="512064"/>
          </a:xfrm>
          <a:prstGeom prst="rect">
            <a:avLst/>
          </a:prstGeom>
          <a:solidFill>
            <a:srgbClr val="856404"/>
          </a:solidFill>
          <a:ln w="12700">
            <a:solidFill>
              <a:srgbClr val="856404"/>
            </a:solidFill>
            <a:prstDash val="solid"/>
          </a:ln>
        </p:spPr>
        <p:txBody>
          <a:bodyPr/>
          <a:lstStyle/>
          <a:p>
            <a:endParaRPr lang="fr-FR"/>
          </a:p>
        </p:txBody>
      </p:sp>
      <p:sp>
        <p:nvSpPr>
          <p:cNvPr id="7" name="Text 5"/>
          <p:cNvSpPr/>
          <p:nvPr/>
        </p:nvSpPr>
        <p:spPr>
          <a:xfrm>
            <a:off x="8339328" y="91440"/>
            <a:ext cx="658368" cy="512064"/>
          </a:xfrm>
          <a:prstGeom prst="rect">
            <a:avLst/>
          </a:prstGeom>
          <a:noFill/>
          <a:ln/>
        </p:spPr>
        <p:txBody>
          <a:bodyPr wrap="square" lIns="0" tIns="0" rIns="0" bIns="0" rtlCol="0" anchor="ctr"/>
          <a:lstStyle/>
          <a:p>
            <a:pPr marL="0" indent="0" algn="ctr">
              <a:buNone/>
            </a:pPr>
            <a:r>
              <a:rPr lang="en-US" sz="1300" b="1" dirty="0">
                <a:solidFill>
                  <a:srgbClr val="1B3A6B"/>
                </a:solidFill>
              </a:rPr>
              <a:t>EO</a:t>
            </a:r>
            <a:endParaRPr lang="en-US" sz="1300" dirty="0"/>
          </a:p>
        </p:txBody>
      </p:sp>
      <p:sp>
        <p:nvSpPr>
          <p:cNvPr id="8" name="Shape 6"/>
          <p:cNvSpPr/>
          <p:nvPr/>
        </p:nvSpPr>
        <p:spPr>
          <a:xfrm>
            <a:off x="320040" y="822960"/>
            <a:ext cx="2788920" cy="512064"/>
          </a:xfrm>
          <a:prstGeom prst="rect">
            <a:avLst/>
          </a:prstGeom>
          <a:solidFill>
            <a:srgbClr val="FFFFFF"/>
          </a:solidFill>
          <a:ln w="12700">
            <a:solidFill>
              <a:srgbClr val="A93226"/>
            </a:solidFill>
            <a:prstDash val="solid"/>
          </a:ln>
          <a:effectLst>
            <a:outerShdw blurRad="63500" dist="25400" dir="8100000" algn="bl" rotWithShape="0">
              <a:srgbClr val="000000">
                <a:alpha val="10000"/>
              </a:srgbClr>
            </a:outerShdw>
          </a:effectLst>
        </p:spPr>
        <p:txBody>
          <a:bodyPr/>
          <a:lstStyle/>
          <a:p>
            <a:endParaRPr lang="fr-FR"/>
          </a:p>
        </p:txBody>
      </p:sp>
      <p:sp>
        <p:nvSpPr>
          <p:cNvPr id="9" name="Shape 7"/>
          <p:cNvSpPr/>
          <p:nvPr/>
        </p:nvSpPr>
        <p:spPr>
          <a:xfrm>
            <a:off x="320040" y="822960"/>
            <a:ext cx="347472" cy="512064"/>
          </a:xfrm>
          <a:prstGeom prst="rect">
            <a:avLst/>
          </a:prstGeom>
          <a:solidFill>
            <a:srgbClr val="A93226"/>
          </a:solidFill>
          <a:ln w="12700">
            <a:solidFill>
              <a:srgbClr val="A93226"/>
            </a:solidFill>
            <a:prstDash val="solid"/>
          </a:ln>
        </p:spPr>
        <p:txBody>
          <a:bodyPr/>
          <a:lstStyle/>
          <a:p>
            <a:endParaRPr lang="fr-FR"/>
          </a:p>
        </p:txBody>
      </p:sp>
      <p:sp>
        <p:nvSpPr>
          <p:cNvPr id="10" name="Text 8"/>
          <p:cNvSpPr/>
          <p:nvPr/>
        </p:nvSpPr>
        <p:spPr>
          <a:xfrm>
            <a:off x="320040" y="822960"/>
            <a:ext cx="347472" cy="512064"/>
          </a:xfrm>
          <a:prstGeom prst="rect">
            <a:avLst/>
          </a:prstGeom>
          <a:noFill/>
          <a:ln/>
        </p:spPr>
        <p:txBody>
          <a:bodyPr wrap="square" lIns="0" tIns="0" rIns="0" bIns="0" rtlCol="0" anchor="ctr"/>
          <a:lstStyle/>
          <a:p>
            <a:pPr marL="0" indent="0" algn="ctr">
              <a:buNone/>
            </a:pPr>
            <a:r>
              <a:rPr lang="en-US" sz="1200" b="1" dirty="0">
                <a:solidFill>
                  <a:srgbClr val="FFFFFF"/>
                </a:solidFill>
              </a:rPr>
              <a:t>01</a:t>
            </a:r>
            <a:endParaRPr lang="en-US" sz="1200" dirty="0"/>
          </a:p>
        </p:txBody>
      </p:sp>
      <p:sp>
        <p:nvSpPr>
          <p:cNvPr id="11" name="Text 9"/>
          <p:cNvSpPr/>
          <p:nvPr/>
        </p:nvSpPr>
        <p:spPr>
          <a:xfrm>
            <a:off x="722376" y="868680"/>
            <a:ext cx="2295144" cy="182880"/>
          </a:xfrm>
          <a:prstGeom prst="rect">
            <a:avLst/>
          </a:prstGeom>
          <a:noFill/>
          <a:ln/>
        </p:spPr>
        <p:txBody>
          <a:bodyPr wrap="square" lIns="0" tIns="0" rIns="0" bIns="0" rtlCol="0" anchor="ctr"/>
          <a:lstStyle/>
          <a:p>
            <a:pPr marL="0" indent="0">
              <a:buNone/>
            </a:pPr>
            <a:r>
              <a:rPr lang="en-US" sz="950" b="1" dirty="0">
                <a:solidFill>
                  <a:srgbClr val="A93226"/>
                </a:solidFill>
              </a:rPr>
              <a:t>Sur-ingénierie</a:t>
            </a:r>
            <a:endParaRPr lang="en-US" sz="950" dirty="0"/>
          </a:p>
        </p:txBody>
      </p:sp>
      <p:sp>
        <p:nvSpPr>
          <p:cNvPr id="12" name="Text 10"/>
          <p:cNvSpPr/>
          <p:nvPr/>
        </p:nvSpPr>
        <p:spPr>
          <a:xfrm>
            <a:off x="722376" y="1042416"/>
            <a:ext cx="2295144" cy="146304"/>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595959"/>
                </a:solidFill>
              </a:rPr>
              <a:t>DMAIC pour un pb de 5S</a:t>
            </a:r>
            <a:endParaRPr lang="en-US" sz="850" dirty="0"/>
          </a:p>
        </p:txBody>
      </p:sp>
      <p:sp>
        <p:nvSpPr>
          <p:cNvPr id="13" name="Text 11"/>
          <p:cNvSpPr/>
          <p:nvPr/>
        </p:nvSpPr>
        <p:spPr>
          <a:xfrm>
            <a:off x="722376" y="1170432"/>
            <a:ext cx="2295144" cy="137160"/>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Outil le plus SIMPLE</a:t>
            </a:r>
            <a:endParaRPr lang="en-US" sz="850" dirty="0"/>
          </a:p>
        </p:txBody>
      </p:sp>
      <p:sp>
        <p:nvSpPr>
          <p:cNvPr id="14" name="Shape 12"/>
          <p:cNvSpPr/>
          <p:nvPr/>
        </p:nvSpPr>
        <p:spPr>
          <a:xfrm>
            <a:off x="3218688" y="822960"/>
            <a:ext cx="2788920" cy="512064"/>
          </a:xfrm>
          <a:prstGeom prst="rect">
            <a:avLst/>
          </a:prstGeom>
          <a:solidFill>
            <a:srgbClr val="FFFFFF"/>
          </a:solidFill>
          <a:ln w="12700">
            <a:solidFill>
              <a:srgbClr val="C55A11"/>
            </a:solidFill>
            <a:prstDash val="solid"/>
          </a:ln>
          <a:effectLst>
            <a:outerShdw blurRad="63500" dist="25400" dir="8100000" algn="bl" rotWithShape="0">
              <a:srgbClr val="000000">
                <a:alpha val="10000"/>
              </a:srgbClr>
            </a:outerShdw>
          </a:effectLst>
        </p:spPr>
        <p:txBody>
          <a:bodyPr/>
          <a:lstStyle/>
          <a:p>
            <a:endParaRPr lang="fr-FR"/>
          </a:p>
        </p:txBody>
      </p:sp>
      <p:sp>
        <p:nvSpPr>
          <p:cNvPr id="15" name="Shape 13"/>
          <p:cNvSpPr/>
          <p:nvPr/>
        </p:nvSpPr>
        <p:spPr>
          <a:xfrm>
            <a:off x="3218688" y="822960"/>
            <a:ext cx="347472" cy="512064"/>
          </a:xfrm>
          <a:prstGeom prst="rect">
            <a:avLst/>
          </a:prstGeom>
          <a:solidFill>
            <a:srgbClr val="C55A11"/>
          </a:solidFill>
          <a:ln w="12700">
            <a:solidFill>
              <a:srgbClr val="C55A11"/>
            </a:solidFill>
            <a:prstDash val="solid"/>
          </a:ln>
        </p:spPr>
        <p:txBody>
          <a:bodyPr/>
          <a:lstStyle/>
          <a:p>
            <a:endParaRPr lang="fr-FR"/>
          </a:p>
        </p:txBody>
      </p:sp>
      <p:sp>
        <p:nvSpPr>
          <p:cNvPr id="16" name="Text 14"/>
          <p:cNvSpPr/>
          <p:nvPr/>
        </p:nvSpPr>
        <p:spPr>
          <a:xfrm>
            <a:off x="3218688" y="822960"/>
            <a:ext cx="347472" cy="512064"/>
          </a:xfrm>
          <a:prstGeom prst="rect">
            <a:avLst/>
          </a:prstGeom>
          <a:noFill/>
          <a:ln/>
        </p:spPr>
        <p:txBody>
          <a:bodyPr wrap="square" lIns="0" tIns="0" rIns="0" bIns="0" rtlCol="0" anchor="ctr"/>
          <a:lstStyle/>
          <a:p>
            <a:pPr marL="0" indent="0" algn="ctr">
              <a:buNone/>
            </a:pPr>
            <a:r>
              <a:rPr lang="en-US" sz="1200" b="1" dirty="0">
                <a:solidFill>
                  <a:srgbClr val="FFFFFF"/>
                </a:solidFill>
              </a:rPr>
              <a:t>02</a:t>
            </a:r>
            <a:endParaRPr lang="en-US" sz="1200" dirty="0"/>
          </a:p>
        </p:txBody>
      </p:sp>
      <p:sp>
        <p:nvSpPr>
          <p:cNvPr id="17" name="Text 15"/>
          <p:cNvSpPr/>
          <p:nvPr/>
        </p:nvSpPr>
        <p:spPr>
          <a:xfrm>
            <a:off x="3621024" y="868680"/>
            <a:ext cx="2295144" cy="182880"/>
          </a:xfrm>
          <a:prstGeom prst="rect">
            <a:avLst/>
          </a:prstGeom>
          <a:noFill/>
          <a:ln/>
        </p:spPr>
        <p:txBody>
          <a:bodyPr wrap="square" lIns="0" tIns="0" rIns="0" bIns="0" rtlCol="0" anchor="ctr"/>
          <a:lstStyle/>
          <a:p>
            <a:pPr marL="0" indent="0">
              <a:buNone/>
            </a:pPr>
            <a:r>
              <a:rPr lang="en-US" sz="950" b="1" dirty="0">
                <a:solidFill>
                  <a:srgbClr val="C55A11"/>
                </a:solidFill>
              </a:rPr>
              <a:t>Déconnexion terrain</a:t>
            </a:r>
            <a:endParaRPr lang="en-US" sz="950" dirty="0"/>
          </a:p>
        </p:txBody>
      </p:sp>
      <p:sp>
        <p:nvSpPr>
          <p:cNvPr id="18" name="Text 16"/>
          <p:cNvSpPr/>
          <p:nvPr/>
        </p:nvSpPr>
        <p:spPr>
          <a:xfrm>
            <a:off x="3621024" y="1042416"/>
            <a:ext cx="2295144" cy="146304"/>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595959"/>
                </a:solidFill>
              </a:rPr>
              <a:t>&gt;60% du temps en bureau</a:t>
            </a:r>
            <a:endParaRPr lang="en-US" sz="850" dirty="0"/>
          </a:p>
        </p:txBody>
      </p:sp>
      <p:sp>
        <p:nvSpPr>
          <p:cNvPr id="19" name="Text 17"/>
          <p:cNvSpPr/>
          <p:nvPr/>
        </p:nvSpPr>
        <p:spPr>
          <a:xfrm>
            <a:off x="3621024" y="1170432"/>
            <a:ext cx="2295144" cy="137160"/>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≥40% terrain obligatoire</a:t>
            </a:r>
            <a:endParaRPr lang="en-US" sz="850" dirty="0"/>
          </a:p>
        </p:txBody>
      </p:sp>
      <p:sp>
        <p:nvSpPr>
          <p:cNvPr id="20" name="Shape 18"/>
          <p:cNvSpPr/>
          <p:nvPr/>
        </p:nvSpPr>
        <p:spPr>
          <a:xfrm>
            <a:off x="6117336" y="822960"/>
            <a:ext cx="2788920" cy="512064"/>
          </a:xfrm>
          <a:prstGeom prst="rect">
            <a:avLst/>
          </a:prstGeom>
          <a:solidFill>
            <a:srgbClr val="FFFFFF"/>
          </a:solidFill>
          <a:ln w="12700">
            <a:solidFill>
              <a:srgbClr val="A93226"/>
            </a:solidFill>
            <a:prstDash val="solid"/>
          </a:ln>
          <a:effectLst>
            <a:outerShdw blurRad="63500" dist="25400" dir="8100000" algn="bl" rotWithShape="0">
              <a:srgbClr val="000000">
                <a:alpha val="10000"/>
              </a:srgbClr>
            </a:outerShdw>
          </a:effectLst>
        </p:spPr>
        <p:txBody>
          <a:bodyPr/>
          <a:lstStyle/>
          <a:p>
            <a:endParaRPr lang="fr-FR"/>
          </a:p>
        </p:txBody>
      </p:sp>
      <p:sp>
        <p:nvSpPr>
          <p:cNvPr id="21" name="Shape 19"/>
          <p:cNvSpPr/>
          <p:nvPr/>
        </p:nvSpPr>
        <p:spPr>
          <a:xfrm>
            <a:off x="6117336" y="822960"/>
            <a:ext cx="347472" cy="512064"/>
          </a:xfrm>
          <a:prstGeom prst="rect">
            <a:avLst/>
          </a:prstGeom>
          <a:solidFill>
            <a:srgbClr val="A93226"/>
          </a:solidFill>
          <a:ln w="12700">
            <a:solidFill>
              <a:srgbClr val="A93226"/>
            </a:solidFill>
            <a:prstDash val="solid"/>
          </a:ln>
        </p:spPr>
        <p:txBody>
          <a:bodyPr/>
          <a:lstStyle/>
          <a:p>
            <a:endParaRPr lang="fr-FR"/>
          </a:p>
        </p:txBody>
      </p:sp>
      <p:sp>
        <p:nvSpPr>
          <p:cNvPr id="22" name="Text 20"/>
          <p:cNvSpPr/>
          <p:nvPr/>
        </p:nvSpPr>
        <p:spPr>
          <a:xfrm>
            <a:off x="6117336" y="822960"/>
            <a:ext cx="347472" cy="512064"/>
          </a:xfrm>
          <a:prstGeom prst="rect">
            <a:avLst/>
          </a:prstGeom>
          <a:noFill/>
          <a:ln/>
        </p:spPr>
        <p:txBody>
          <a:bodyPr wrap="square" lIns="0" tIns="0" rIns="0" bIns="0" rtlCol="0" anchor="ctr"/>
          <a:lstStyle/>
          <a:p>
            <a:pPr marL="0" indent="0" algn="ctr">
              <a:buNone/>
            </a:pPr>
            <a:r>
              <a:rPr lang="en-US" sz="1200" b="1" dirty="0">
                <a:solidFill>
                  <a:srgbClr val="FFFFFF"/>
                </a:solidFill>
              </a:rPr>
              <a:t>03</a:t>
            </a:r>
            <a:endParaRPr lang="en-US" sz="1200" dirty="0"/>
          </a:p>
        </p:txBody>
      </p:sp>
      <p:sp>
        <p:nvSpPr>
          <p:cNvPr id="23" name="Text 21"/>
          <p:cNvSpPr/>
          <p:nvPr/>
        </p:nvSpPr>
        <p:spPr>
          <a:xfrm>
            <a:off x="6519672" y="868680"/>
            <a:ext cx="2295144" cy="182880"/>
          </a:xfrm>
          <a:prstGeom prst="rect">
            <a:avLst/>
          </a:prstGeom>
          <a:noFill/>
          <a:ln/>
        </p:spPr>
        <p:txBody>
          <a:bodyPr wrap="square" lIns="0" tIns="0" rIns="0" bIns="0" rtlCol="0" anchor="ctr"/>
          <a:lstStyle/>
          <a:p>
            <a:pPr marL="0" indent="0">
              <a:buNone/>
            </a:pPr>
            <a:r>
              <a:rPr lang="en-US" sz="950" b="1" dirty="0">
                <a:solidFill>
                  <a:srgbClr val="A93226"/>
                </a:solidFill>
              </a:rPr>
              <a:t>Politique ignorée</a:t>
            </a:r>
            <a:endParaRPr lang="en-US" sz="950" dirty="0"/>
          </a:p>
        </p:txBody>
      </p:sp>
      <p:sp>
        <p:nvSpPr>
          <p:cNvPr id="24" name="Text 22"/>
          <p:cNvSpPr/>
          <p:nvPr/>
        </p:nvSpPr>
        <p:spPr>
          <a:xfrm>
            <a:off x="6519672" y="1042416"/>
            <a:ext cx="2295144" cy="146304"/>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595959"/>
                </a:solidFill>
              </a:rPr>
              <a:t>Approche 100% technique</a:t>
            </a:r>
            <a:endParaRPr lang="en-US" sz="850" dirty="0"/>
          </a:p>
        </p:txBody>
      </p:sp>
      <p:sp>
        <p:nvSpPr>
          <p:cNvPr id="25" name="Text 23"/>
          <p:cNvSpPr/>
          <p:nvPr/>
        </p:nvSpPr>
        <p:spPr>
          <a:xfrm>
            <a:off x="6519672" y="1170432"/>
            <a:ext cx="2295144" cy="137160"/>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Cartographie J1 parties prenantes</a:t>
            </a:r>
            <a:endParaRPr lang="en-US" sz="850" dirty="0"/>
          </a:p>
        </p:txBody>
      </p:sp>
      <p:sp>
        <p:nvSpPr>
          <p:cNvPr id="26" name="Shape 24"/>
          <p:cNvSpPr/>
          <p:nvPr/>
        </p:nvSpPr>
        <p:spPr>
          <a:xfrm>
            <a:off x="320040" y="1389888"/>
            <a:ext cx="2788920" cy="512064"/>
          </a:xfrm>
          <a:prstGeom prst="rect">
            <a:avLst/>
          </a:prstGeom>
          <a:solidFill>
            <a:srgbClr val="FFFFFF"/>
          </a:solidFill>
          <a:ln w="12700">
            <a:solidFill>
              <a:srgbClr val="A93226"/>
            </a:solidFill>
            <a:prstDash val="solid"/>
          </a:ln>
          <a:effectLst>
            <a:outerShdw blurRad="63500" dist="25400" dir="8100000" algn="bl" rotWithShape="0">
              <a:srgbClr val="000000">
                <a:alpha val="10000"/>
              </a:srgbClr>
            </a:outerShdw>
          </a:effectLst>
        </p:spPr>
        <p:txBody>
          <a:bodyPr/>
          <a:lstStyle/>
          <a:p>
            <a:endParaRPr lang="fr-FR"/>
          </a:p>
        </p:txBody>
      </p:sp>
      <p:sp>
        <p:nvSpPr>
          <p:cNvPr id="27" name="Shape 25"/>
          <p:cNvSpPr/>
          <p:nvPr/>
        </p:nvSpPr>
        <p:spPr>
          <a:xfrm>
            <a:off x="320040" y="1389888"/>
            <a:ext cx="347472" cy="512064"/>
          </a:xfrm>
          <a:prstGeom prst="rect">
            <a:avLst/>
          </a:prstGeom>
          <a:solidFill>
            <a:srgbClr val="A93226"/>
          </a:solidFill>
          <a:ln w="12700">
            <a:solidFill>
              <a:srgbClr val="A93226"/>
            </a:solidFill>
            <a:prstDash val="solid"/>
          </a:ln>
        </p:spPr>
        <p:txBody>
          <a:bodyPr/>
          <a:lstStyle/>
          <a:p>
            <a:endParaRPr lang="fr-FR"/>
          </a:p>
        </p:txBody>
      </p:sp>
      <p:sp>
        <p:nvSpPr>
          <p:cNvPr id="28" name="Text 26"/>
          <p:cNvSpPr/>
          <p:nvPr/>
        </p:nvSpPr>
        <p:spPr>
          <a:xfrm>
            <a:off x="320040" y="1389888"/>
            <a:ext cx="347472" cy="512064"/>
          </a:xfrm>
          <a:prstGeom prst="rect">
            <a:avLst/>
          </a:prstGeom>
          <a:noFill/>
          <a:ln/>
        </p:spPr>
        <p:txBody>
          <a:bodyPr wrap="square" lIns="0" tIns="0" rIns="0" bIns="0" rtlCol="0" anchor="ctr"/>
          <a:lstStyle/>
          <a:p>
            <a:pPr marL="0" indent="0" algn="ctr">
              <a:buNone/>
            </a:pPr>
            <a:r>
              <a:rPr lang="en-US" sz="1200" b="1" dirty="0">
                <a:solidFill>
                  <a:srgbClr val="FFFFFF"/>
                </a:solidFill>
              </a:rPr>
              <a:t>04</a:t>
            </a:r>
            <a:endParaRPr lang="en-US" sz="1200" dirty="0"/>
          </a:p>
        </p:txBody>
      </p:sp>
      <p:sp>
        <p:nvSpPr>
          <p:cNvPr id="29" name="Text 27"/>
          <p:cNvSpPr/>
          <p:nvPr/>
        </p:nvSpPr>
        <p:spPr>
          <a:xfrm>
            <a:off x="722376" y="1435608"/>
            <a:ext cx="2295144" cy="182880"/>
          </a:xfrm>
          <a:prstGeom prst="rect">
            <a:avLst/>
          </a:prstGeom>
          <a:noFill/>
          <a:ln/>
        </p:spPr>
        <p:txBody>
          <a:bodyPr wrap="square" lIns="0" tIns="0" rIns="0" bIns="0" rtlCol="0" anchor="ctr"/>
          <a:lstStyle/>
          <a:p>
            <a:pPr marL="0" indent="0">
              <a:buNone/>
            </a:pPr>
            <a:r>
              <a:rPr lang="en-US" sz="950" b="1" dirty="0">
                <a:solidFill>
                  <a:srgbClr val="A93226"/>
                </a:solidFill>
              </a:rPr>
              <a:t>Sponsor inactif</a:t>
            </a:r>
            <a:endParaRPr lang="en-US" sz="950" dirty="0"/>
          </a:p>
        </p:txBody>
      </p:sp>
      <p:sp>
        <p:nvSpPr>
          <p:cNvPr id="30" name="Text 28"/>
          <p:cNvSpPr/>
          <p:nvPr/>
        </p:nvSpPr>
        <p:spPr>
          <a:xfrm>
            <a:off x="722376" y="1609344"/>
            <a:ext cx="2295144" cy="146304"/>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595959"/>
                </a:solidFill>
              </a:rPr>
              <a:t>Sponsor signe et disparaît</a:t>
            </a:r>
            <a:endParaRPr lang="en-US" sz="850" dirty="0"/>
          </a:p>
        </p:txBody>
      </p:sp>
      <p:sp>
        <p:nvSpPr>
          <p:cNvPr id="31" name="Text 29"/>
          <p:cNvSpPr/>
          <p:nvPr/>
        </p:nvSpPr>
        <p:spPr>
          <a:xfrm>
            <a:off x="722376" y="1737360"/>
            <a:ext cx="2295144" cy="137160"/>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COPIL mensuel contractualisé</a:t>
            </a:r>
            <a:endParaRPr lang="en-US" sz="850" dirty="0"/>
          </a:p>
        </p:txBody>
      </p:sp>
      <p:sp>
        <p:nvSpPr>
          <p:cNvPr id="32" name="Shape 30"/>
          <p:cNvSpPr/>
          <p:nvPr/>
        </p:nvSpPr>
        <p:spPr>
          <a:xfrm>
            <a:off x="3218688" y="1389888"/>
            <a:ext cx="2788920" cy="512064"/>
          </a:xfrm>
          <a:prstGeom prst="rect">
            <a:avLst/>
          </a:prstGeom>
          <a:solidFill>
            <a:srgbClr val="FFFFFF"/>
          </a:solidFill>
          <a:ln w="12700">
            <a:solidFill>
              <a:srgbClr val="5C2D91"/>
            </a:solidFill>
            <a:prstDash val="solid"/>
          </a:ln>
          <a:effectLst>
            <a:outerShdw blurRad="63500" dist="25400" dir="8100000" algn="bl" rotWithShape="0">
              <a:srgbClr val="000000">
                <a:alpha val="10000"/>
              </a:srgbClr>
            </a:outerShdw>
          </a:effectLst>
        </p:spPr>
        <p:txBody>
          <a:bodyPr/>
          <a:lstStyle/>
          <a:p>
            <a:endParaRPr lang="fr-FR"/>
          </a:p>
        </p:txBody>
      </p:sp>
      <p:sp>
        <p:nvSpPr>
          <p:cNvPr id="33" name="Shape 31"/>
          <p:cNvSpPr/>
          <p:nvPr/>
        </p:nvSpPr>
        <p:spPr>
          <a:xfrm>
            <a:off x="3218688" y="1389888"/>
            <a:ext cx="347472" cy="512064"/>
          </a:xfrm>
          <a:prstGeom prst="rect">
            <a:avLst/>
          </a:prstGeom>
          <a:solidFill>
            <a:srgbClr val="5C2D91"/>
          </a:solidFill>
          <a:ln w="12700">
            <a:solidFill>
              <a:srgbClr val="5C2D91"/>
            </a:solidFill>
            <a:prstDash val="solid"/>
          </a:ln>
        </p:spPr>
        <p:txBody>
          <a:bodyPr/>
          <a:lstStyle/>
          <a:p>
            <a:endParaRPr lang="fr-FR"/>
          </a:p>
        </p:txBody>
      </p:sp>
      <p:sp>
        <p:nvSpPr>
          <p:cNvPr id="34" name="Text 32"/>
          <p:cNvSpPr/>
          <p:nvPr/>
        </p:nvSpPr>
        <p:spPr>
          <a:xfrm>
            <a:off x="3218688" y="1389888"/>
            <a:ext cx="347472" cy="512064"/>
          </a:xfrm>
          <a:prstGeom prst="rect">
            <a:avLst/>
          </a:prstGeom>
          <a:noFill/>
          <a:ln/>
        </p:spPr>
        <p:txBody>
          <a:bodyPr wrap="square" lIns="0" tIns="0" rIns="0" bIns="0" rtlCol="0" anchor="ctr"/>
          <a:lstStyle/>
          <a:p>
            <a:pPr marL="0" indent="0" algn="ctr">
              <a:buNone/>
            </a:pPr>
            <a:r>
              <a:rPr lang="en-US" sz="1200" b="1" dirty="0">
                <a:solidFill>
                  <a:srgbClr val="FFFFFF"/>
                </a:solidFill>
              </a:rPr>
              <a:t>05</a:t>
            </a:r>
            <a:endParaRPr lang="en-US" sz="1200" dirty="0"/>
          </a:p>
        </p:txBody>
      </p:sp>
      <p:sp>
        <p:nvSpPr>
          <p:cNvPr id="35" name="Text 33"/>
          <p:cNvSpPr/>
          <p:nvPr/>
        </p:nvSpPr>
        <p:spPr>
          <a:xfrm>
            <a:off x="3621024" y="1435608"/>
            <a:ext cx="2295144" cy="182880"/>
          </a:xfrm>
          <a:prstGeom prst="rect">
            <a:avLst/>
          </a:prstGeom>
          <a:noFill/>
          <a:ln/>
        </p:spPr>
        <p:txBody>
          <a:bodyPr wrap="square" lIns="0" tIns="0" rIns="0" bIns="0" rtlCol="0" anchor="ctr"/>
          <a:lstStyle/>
          <a:p>
            <a:pPr marL="0" indent="0">
              <a:buNone/>
            </a:pPr>
            <a:r>
              <a:rPr lang="en-US" sz="950" b="1" dirty="0">
                <a:solidFill>
                  <a:srgbClr val="5C2D91"/>
                </a:solidFill>
              </a:rPr>
              <a:t>Transfert oublié</a:t>
            </a:r>
            <a:endParaRPr lang="en-US" sz="950" dirty="0"/>
          </a:p>
        </p:txBody>
      </p:sp>
      <p:sp>
        <p:nvSpPr>
          <p:cNvPr id="36" name="Text 34"/>
          <p:cNvSpPr/>
          <p:nvPr/>
        </p:nvSpPr>
        <p:spPr>
          <a:xfrm>
            <a:off x="3621024" y="1609344"/>
            <a:ext cx="2295144" cy="146304"/>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595959"/>
                </a:solidFill>
              </a:rPr>
              <a:t>Partir sans relais internes</a:t>
            </a:r>
            <a:endParaRPr lang="en-US" sz="850" dirty="0"/>
          </a:p>
        </p:txBody>
      </p:sp>
      <p:sp>
        <p:nvSpPr>
          <p:cNvPr id="37" name="Text 35"/>
          <p:cNvSpPr/>
          <p:nvPr/>
        </p:nvSpPr>
        <p:spPr>
          <a:xfrm>
            <a:off x="3621024" y="1737360"/>
            <a:ext cx="2295144" cy="137160"/>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≥2 champions internes formés</a:t>
            </a:r>
            <a:endParaRPr lang="en-US" sz="850" dirty="0"/>
          </a:p>
        </p:txBody>
      </p:sp>
      <p:sp>
        <p:nvSpPr>
          <p:cNvPr id="38" name="Shape 36"/>
          <p:cNvSpPr/>
          <p:nvPr/>
        </p:nvSpPr>
        <p:spPr>
          <a:xfrm>
            <a:off x="6117336" y="1389888"/>
            <a:ext cx="2788920" cy="512064"/>
          </a:xfrm>
          <a:prstGeom prst="rect">
            <a:avLst/>
          </a:prstGeom>
          <a:solidFill>
            <a:srgbClr val="FFFFFF"/>
          </a:solidFill>
          <a:ln w="12700">
            <a:solidFill>
              <a:srgbClr val="C55A11"/>
            </a:solidFill>
            <a:prstDash val="solid"/>
          </a:ln>
          <a:effectLst>
            <a:outerShdw blurRad="63500" dist="25400" dir="8100000" algn="bl" rotWithShape="0">
              <a:srgbClr val="000000">
                <a:alpha val="10000"/>
              </a:srgbClr>
            </a:outerShdw>
          </a:effectLst>
        </p:spPr>
        <p:txBody>
          <a:bodyPr/>
          <a:lstStyle/>
          <a:p>
            <a:endParaRPr lang="fr-FR"/>
          </a:p>
        </p:txBody>
      </p:sp>
      <p:sp>
        <p:nvSpPr>
          <p:cNvPr id="39" name="Shape 37"/>
          <p:cNvSpPr/>
          <p:nvPr/>
        </p:nvSpPr>
        <p:spPr>
          <a:xfrm>
            <a:off x="6117336" y="1389888"/>
            <a:ext cx="347472" cy="512064"/>
          </a:xfrm>
          <a:prstGeom prst="rect">
            <a:avLst/>
          </a:prstGeom>
          <a:solidFill>
            <a:srgbClr val="C55A11"/>
          </a:solidFill>
          <a:ln w="12700">
            <a:solidFill>
              <a:srgbClr val="C55A11"/>
            </a:solidFill>
            <a:prstDash val="solid"/>
          </a:ln>
        </p:spPr>
        <p:txBody>
          <a:bodyPr/>
          <a:lstStyle/>
          <a:p>
            <a:endParaRPr lang="fr-FR"/>
          </a:p>
        </p:txBody>
      </p:sp>
      <p:sp>
        <p:nvSpPr>
          <p:cNvPr id="40" name="Text 38"/>
          <p:cNvSpPr/>
          <p:nvPr/>
        </p:nvSpPr>
        <p:spPr>
          <a:xfrm>
            <a:off x="6117336" y="1389888"/>
            <a:ext cx="347472" cy="512064"/>
          </a:xfrm>
          <a:prstGeom prst="rect">
            <a:avLst/>
          </a:prstGeom>
          <a:noFill/>
          <a:ln/>
        </p:spPr>
        <p:txBody>
          <a:bodyPr wrap="square" lIns="0" tIns="0" rIns="0" bIns="0" rtlCol="0" anchor="ctr"/>
          <a:lstStyle/>
          <a:p>
            <a:pPr marL="0" indent="0" algn="ctr">
              <a:buNone/>
            </a:pPr>
            <a:r>
              <a:rPr lang="en-US" sz="1200" b="1" dirty="0">
                <a:solidFill>
                  <a:srgbClr val="FFFFFF"/>
                </a:solidFill>
              </a:rPr>
              <a:t>06</a:t>
            </a:r>
            <a:endParaRPr lang="en-US" sz="1200" dirty="0"/>
          </a:p>
        </p:txBody>
      </p:sp>
      <p:sp>
        <p:nvSpPr>
          <p:cNvPr id="41" name="Text 39"/>
          <p:cNvSpPr/>
          <p:nvPr/>
        </p:nvSpPr>
        <p:spPr>
          <a:xfrm>
            <a:off x="6519672" y="1435608"/>
            <a:ext cx="2295144" cy="182880"/>
          </a:xfrm>
          <a:prstGeom prst="rect">
            <a:avLst/>
          </a:prstGeom>
          <a:noFill/>
          <a:ln/>
        </p:spPr>
        <p:txBody>
          <a:bodyPr wrap="square" lIns="0" tIns="0" rIns="0" bIns="0" rtlCol="0" anchor="ctr"/>
          <a:lstStyle/>
          <a:p>
            <a:pPr marL="0" indent="0">
              <a:buNone/>
            </a:pPr>
            <a:r>
              <a:rPr lang="en-US" sz="950" b="1" dirty="0">
                <a:solidFill>
                  <a:srgbClr val="C55A11"/>
                </a:solidFill>
              </a:rPr>
              <a:t>Gains non validés</a:t>
            </a:r>
            <a:endParaRPr lang="en-US" sz="950" dirty="0"/>
          </a:p>
        </p:txBody>
      </p:sp>
      <p:sp>
        <p:nvSpPr>
          <p:cNvPr id="42" name="Text 40"/>
          <p:cNvSpPr/>
          <p:nvPr/>
        </p:nvSpPr>
        <p:spPr>
          <a:xfrm>
            <a:off x="6519672" y="1609344"/>
            <a:ext cx="2295144" cy="146304"/>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595959"/>
                </a:solidFill>
              </a:rPr>
              <a:t>Calculs non co-construits DAF</a:t>
            </a:r>
            <a:endParaRPr lang="en-US" sz="850" dirty="0"/>
          </a:p>
        </p:txBody>
      </p:sp>
      <p:sp>
        <p:nvSpPr>
          <p:cNvPr id="43" name="Text 41"/>
          <p:cNvSpPr/>
          <p:nvPr/>
        </p:nvSpPr>
        <p:spPr>
          <a:xfrm>
            <a:off x="6519672" y="1737360"/>
            <a:ext cx="2295144" cy="137160"/>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Co-signature DAF obligatoire</a:t>
            </a:r>
            <a:endParaRPr lang="en-US" sz="850" dirty="0"/>
          </a:p>
        </p:txBody>
      </p:sp>
      <p:sp>
        <p:nvSpPr>
          <p:cNvPr id="44" name="Shape 42"/>
          <p:cNvSpPr/>
          <p:nvPr/>
        </p:nvSpPr>
        <p:spPr>
          <a:xfrm>
            <a:off x="320040" y="1956816"/>
            <a:ext cx="2788920" cy="512064"/>
          </a:xfrm>
          <a:prstGeom prst="rect">
            <a:avLst/>
          </a:prstGeom>
          <a:solidFill>
            <a:srgbClr val="FFFFFF"/>
          </a:solidFill>
          <a:ln w="12700">
            <a:solidFill>
              <a:srgbClr val="2E75B6"/>
            </a:solidFill>
            <a:prstDash val="solid"/>
          </a:ln>
          <a:effectLst>
            <a:outerShdw blurRad="63500" dist="25400" dir="8100000" algn="bl" rotWithShape="0">
              <a:srgbClr val="000000">
                <a:alpha val="10000"/>
              </a:srgbClr>
            </a:outerShdw>
          </a:effectLst>
        </p:spPr>
        <p:txBody>
          <a:bodyPr/>
          <a:lstStyle/>
          <a:p>
            <a:endParaRPr lang="fr-FR"/>
          </a:p>
        </p:txBody>
      </p:sp>
      <p:sp>
        <p:nvSpPr>
          <p:cNvPr id="45" name="Shape 43"/>
          <p:cNvSpPr/>
          <p:nvPr/>
        </p:nvSpPr>
        <p:spPr>
          <a:xfrm>
            <a:off x="320040" y="1956816"/>
            <a:ext cx="347472" cy="512064"/>
          </a:xfrm>
          <a:prstGeom prst="rect">
            <a:avLst/>
          </a:prstGeom>
          <a:solidFill>
            <a:srgbClr val="2E75B6"/>
          </a:solidFill>
          <a:ln w="12700">
            <a:solidFill>
              <a:srgbClr val="2E75B6"/>
            </a:solidFill>
            <a:prstDash val="solid"/>
          </a:ln>
        </p:spPr>
        <p:txBody>
          <a:bodyPr/>
          <a:lstStyle/>
          <a:p>
            <a:endParaRPr lang="fr-FR"/>
          </a:p>
        </p:txBody>
      </p:sp>
      <p:sp>
        <p:nvSpPr>
          <p:cNvPr id="46" name="Text 44"/>
          <p:cNvSpPr/>
          <p:nvPr/>
        </p:nvSpPr>
        <p:spPr>
          <a:xfrm>
            <a:off x="320040" y="1956816"/>
            <a:ext cx="347472" cy="512064"/>
          </a:xfrm>
          <a:prstGeom prst="rect">
            <a:avLst/>
          </a:prstGeom>
          <a:noFill/>
          <a:ln/>
        </p:spPr>
        <p:txBody>
          <a:bodyPr wrap="square" lIns="0" tIns="0" rIns="0" bIns="0" rtlCol="0" anchor="ctr"/>
          <a:lstStyle/>
          <a:p>
            <a:pPr marL="0" indent="0" algn="ctr">
              <a:buNone/>
            </a:pPr>
            <a:r>
              <a:rPr lang="en-US" sz="1200" b="1" dirty="0">
                <a:solidFill>
                  <a:srgbClr val="FFFFFF"/>
                </a:solidFill>
              </a:rPr>
              <a:t>07</a:t>
            </a:r>
            <a:endParaRPr lang="en-US" sz="1200" dirty="0"/>
          </a:p>
        </p:txBody>
      </p:sp>
      <p:sp>
        <p:nvSpPr>
          <p:cNvPr id="47" name="Text 45"/>
          <p:cNvSpPr/>
          <p:nvPr/>
        </p:nvSpPr>
        <p:spPr>
          <a:xfrm>
            <a:off x="722376" y="2002536"/>
            <a:ext cx="2295144" cy="182880"/>
          </a:xfrm>
          <a:prstGeom prst="rect">
            <a:avLst/>
          </a:prstGeom>
          <a:noFill/>
          <a:ln/>
        </p:spPr>
        <p:txBody>
          <a:bodyPr wrap="square" lIns="0" tIns="0" rIns="0" bIns="0" rtlCol="0" anchor="ctr"/>
          <a:lstStyle/>
          <a:p>
            <a:pPr marL="0" indent="0">
              <a:buNone/>
            </a:pPr>
            <a:r>
              <a:rPr lang="en-US" sz="950" b="1" dirty="0">
                <a:solidFill>
                  <a:srgbClr val="2E75B6"/>
                </a:solidFill>
              </a:rPr>
              <a:t>Changement négligé</a:t>
            </a:r>
            <a:endParaRPr lang="en-US" sz="950" dirty="0"/>
          </a:p>
        </p:txBody>
      </p:sp>
      <p:sp>
        <p:nvSpPr>
          <p:cNvPr id="48" name="Text 46"/>
          <p:cNvSpPr/>
          <p:nvPr/>
        </p:nvSpPr>
        <p:spPr>
          <a:xfrm>
            <a:off x="722376" y="2176272"/>
            <a:ext cx="2295144" cy="146304"/>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595959"/>
                </a:solidFill>
              </a:rPr>
              <a:t>Focus process / sans les personnes</a:t>
            </a:r>
            <a:endParaRPr lang="en-US" sz="850" dirty="0"/>
          </a:p>
        </p:txBody>
      </p:sp>
      <p:sp>
        <p:nvSpPr>
          <p:cNvPr id="49" name="Text 47"/>
          <p:cNvSpPr/>
          <p:nvPr/>
        </p:nvSpPr>
        <p:spPr>
          <a:xfrm>
            <a:off x="722376" y="2304288"/>
            <a:ext cx="2295144" cy="137160"/>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Plan comm + formation par public</a:t>
            </a:r>
            <a:endParaRPr lang="en-US" sz="850" dirty="0"/>
          </a:p>
        </p:txBody>
      </p:sp>
      <p:sp>
        <p:nvSpPr>
          <p:cNvPr id="50" name="Shape 48"/>
          <p:cNvSpPr/>
          <p:nvPr/>
        </p:nvSpPr>
        <p:spPr>
          <a:xfrm>
            <a:off x="3218688" y="1956816"/>
            <a:ext cx="2788920" cy="512064"/>
          </a:xfrm>
          <a:prstGeom prst="rect">
            <a:avLst/>
          </a:prstGeom>
          <a:solidFill>
            <a:srgbClr val="FFFFFF"/>
          </a:solidFill>
          <a:ln w="12700">
            <a:solidFill>
              <a:srgbClr val="0D6B74"/>
            </a:solidFill>
            <a:prstDash val="solid"/>
          </a:ln>
          <a:effectLst>
            <a:outerShdw blurRad="63500" dist="25400" dir="8100000" algn="bl" rotWithShape="0">
              <a:srgbClr val="000000">
                <a:alpha val="10000"/>
              </a:srgbClr>
            </a:outerShdw>
          </a:effectLst>
        </p:spPr>
        <p:txBody>
          <a:bodyPr/>
          <a:lstStyle/>
          <a:p>
            <a:endParaRPr lang="fr-FR"/>
          </a:p>
        </p:txBody>
      </p:sp>
      <p:sp>
        <p:nvSpPr>
          <p:cNvPr id="51" name="Shape 49"/>
          <p:cNvSpPr/>
          <p:nvPr/>
        </p:nvSpPr>
        <p:spPr>
          <a:xfrm>
            <a:off x="3218688" y="1956816"/>
            <a:ext cx="347472" cy="512064"/>
          </a:xfrm>
          <a:prstGeom prst="rect">
            <a:avLst/>
          </a:prstGeom>
          <a:solidFill>
            <a:srgbClr val="0D6B74"/>
          </a:solidFill>
          <a:ln w="12700">
            <a:solidFill>
              <a:srgbClr val="0D6B74"/>
            </a:solidFill>
            <a:prstDash val="solid"/>
          </a:ln>
        </p:spPr>
        <p:txBody>
          <a:bodyPr/>
          <a:lstStyle/>
          <a:p>
            <a:endParaRPr lang="fr-FR"/>
          </a:p>
        </p:txBody>
      </p:sp>
      <p:sp>
        <p:nvSpPr>
          <p:cNvPr id="52" name="Text 50"/>
          <p:cNvSpPr/>
          <p:nvPr/>
        </p:nvSpPr>
        <p:spPr>
          <a:xfrm>
            <a:off x="3218688" y="1956816"/>
            <a:ext cx="347472" cy="512064"/>
          </a:xfrm>
          <a:prstGeom prst="rect">
            <a:avLst/>
          </a:prstGeom>
          <a:noFill/>
          <a:ln/>
        </p:spPr>
        <p:txBody>
          <a:bodyPr wrap="square" lIns="0" tIns="0" rIns="0" bIns="0" rtlCol="0" anchor="ctr"/>
          <a:lstStyle/>
          <a:p>
            <a:pPr marL="0" indent="0" algn="ctr">
              <a:buNone/>
            </a:pPr>
            <a:r>
              <a:rPr lang="en-US" sz="1200" b="1" dirty="0">
                <a:solidFill>
                  <a:srgbClr val="FFFFFF"/>
                </a:solidFill>
              </a:rPr>
              <a:t>08</a:t>
            </a:r>
            <a:endParaRPr lang="en-US" sz="1200" dirty="0"/>
          </a:p>
        </p:txBody>
      </p:sp>
      <p:sp>
        <p:nvSpPr>
          <p:cNvPr id="53" name="Text 51"/>
          <p:cNvSpPr/>
          <p:nvPr/>
        </p:nvSpPr>
        <p:spPr>
          <a:xfrm>
            <a:off x="3621024" y="2002536"/>
            <a:ext cx="2295144" cy="182880"/>
          </a:xfrm>
          <a:prstGeom prst="rect">
            <a:avLst/>
          </a:prstGeom>
          <a:noFill/>
          <a:ln/>
        </p:spPr>
        <p:txBody>
          <a:bodyPr wrap="square" lIns="0" tIns="0" rIns="0" bIns="0" rtlCol="0" anchor="ctr"/>
          <a:lstStyle/>
          <a:p>
            <a:pPr marL="0" indent="0">
              <a:buNone/>
            </a:pPr>
            <a:r>
              <a:rPr lang="en-US" sz="950" b="1" dirty="0">
                <a:solidFill>
                  <a:srgbClr val="0D6B74"/>
                </a:solidFill>
              </a:rPr>
              <a:t>Pas de standards</a:t>
            </a:r>
            <a:endParaRPr lang="en-US" sz="950" dirty="0"/>
          </a:p>
        </p:txBody>
      </p:sp>
      <p:sp>
        <p:nvSpPr>
          <p:cNvPr id="54" name="Text 52"/>
          <p:cNvSpPr/>
          <p:nvPr/>
        </p:nvSpPr>
        <p:spPr>
          <a:xfrm>
            <a:off x="3621024" y="2176272"/>
            <a:ext cx="2295144" cy="146304"/>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595959"/>
                </a:solidFill>
              </a:rPr>
              <a:t>Améliorer sans documenter</a:t>
            </a:r>
            <a:endParaRPr lang="en-US" sz="850" dirty="0"/>
          </a:p>
        </p:txBody>
      </p:sp>
      <p:sp>
        <p:nvSpPr>
          <p:cNvPr id="55" name="Text 53"/>
          <p:cNvSpPr/>
          <p:nvPr/>
        </p:nvSpPr>
        <p:spPr>
          <a:xfrm>
            <a:off x="3621024" y="2304288"/>
            <a:ext cx="2295144" cy="137160"/>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SOP co-rédigées + audits de maintien</a:t>
            </a:r>
            <a:endParaRPr lang="en-US" sz="850" dirty="0"/>
          </a:p>
        </p:txBody>
      </p:sp>
      <p:sp>
        <p:nvSpPr>
          <p:cNvPr id="56" name="Shape 54"/>
          <p:cNvSpPr/>
          <p:nvPr/>
        </p:nvSpPr>
        <p:spPr>
          <a:xfrm>
            <a:off x="6117336" y="1956816"/>
            <a:ext cx="2788920" cy="512064"/>
          </a:xfrm>
          <a:prstGeom prst="rect">
            <a:avLst/>
          </a:prstGeom>
          <a:solidFill>
            <a:srgbClr val="FFFFFF"/>
          </a:solidFill>
          <a:ln w="12700">
            <a:solidFill>
              <a:srgbClr val="5C2D91"/>
            </a:solidFill>
            <a:prstDash val="solid"/>
          </a:ln>
          <a:effectLst>
            <a:outerShdw blurRad="63500" dist="25400" dir="8100000" algn="bl" rotWithShape="0">
              <a:srgbClr val="000000">
                <a:alpha val="10000"/>
              </a:srgbClr>
            </a:outerShdw>
          </a:effectLst>
        </p:spPr>
        <p:txBody>
          <a:bodyPr/>
          <a:lstStyle/>
          <a:p>
            <a:endParaRPr lang="fr-FR"/>
          </a:p>
        </p:txBody>
      </p:sp>
      <p:sp>
        <p:nvSpPr>
          <p:cNvPr id="57" name="Shape 55"/>
          <p:cNvSpPr/>
          <p:nvPr/>
        </p:nvSpPr>
        <p:spPr>
          <a:xfrm>
            <a:off x="6117336" y="1956816"/>
            <a:ext cx="347472" cy="512064"/>
          </a:xfrm>
          <a:prstGeom prst="rect">
            <a:avLst/>
          </a:prstGeom>
          <a:solidFill>
            <a:srgbClr val="5C2D91"/>
          </a:solidFill>
          <a:ln w="12700">
            <a:solidFill>
              <a:srgbClr val="5C2D91"/>
            </a:solidFill>
            <a:prstDash val="solid"/>
          </a:ln>
        </p:spPr>
        <p:txBody>
          <a:bodyPr/>
          <a:lstStyle/>
          <a:p>
            <a:endParaRPr lang="fr-FR"/>
          </a:p>
        </p:txBody>
      </p:sp>
      <p:sp>
        <p:nvSpPr>
          <p:cNvPr id="58" name="Text 56"/>
          <p:cNvSpPr/>
          <p:nvPr/>
        </p:nvSpPr>
        <p:spPr>
          <a:xfrm>
            <a:off x="6117336" y="1956816"/>
            <a:ext cx="347472" cy="512064"/>
          </a:xfrm>
          <a:prstGeom prst="rect">
            <a:avLst/>
          </a:prstGeom>
          <a:noFill/>
          <a:ln/>
        </p:spPr>
        <p:txBody>
          <a:bodyPr wrap="square" lIns="0" tIns="0" rIns="0" bIns="0" rtlCol="0" anchor="ctr"/>
          <a:lstStyle/>
          <a:p>
            <a:pPr marL="0" indent="0" algn="ctr">
              <a:buNone/>
            </a:pPr>
            <a:r>
              <a:rPr lang="en-US" sz="1200" b="1" dirty="0">
                <a:solidFill>
                  <a:srgbClr val="FFFFFF"/>
                </a:solidFill>
              </a:rPr>
              <a:t>09</a:t>
            </a:r>
            <a:endParaRPr lang="en-US" sz="1200" dirty="0"/>
          </a:p>
        </p:txBody>
      </p:sp>
      <p:sp>
        <p:nvSpPr>
          <p:cNvPr id="59" name="Text 57"/>
          <p:cNvSpPr/>
          <p:nvPr/>
        </p:nvSpPr>
        <p:spPr>
          <a:xfrm>
            <a:off x="6519672" y="2002536"/>
            <a:ext cx="2295144" cy="182880"/>
          </a:xfrm>
          <a:prstGeom prst="rect">
            <a:avLst/>
          </a:prstGeom>
          <a:noFill/>
          <a:ln/>
        </p:spPr>
        <p:txBody>
          <a:bodyPr wrap="square" lIns="0" tIns="0" rIns="0" bIns="0" rtlCol="0" anchor="ctr"/>
          <a:lstStyle/>
          <a:p>
            <a:pPr marL="0" indent="0">
              <a:buNone/>
            </a:pPr>
            <a:r>
              <a:rPr lang="en-US" sz="950" b="1" dirty="0">
                <a:solidFill>
                  <a:srgbClr val="5C2D91"/>
                </a:solidFill>
              </a:rPr>
              <a:t>Communication faible</a:t>
            </a:r>
            <a:endParaRPr lang="en-US" sz="950" dirty="0"/>
          </a:p>
        </p:txBody>
      </p:sp>
      <p:sp>
        <p:nvSpPr>
          <p:cNvPr id="60" name="Text 58"/>
          <p:cNvSpPr/>
          <p:nvPr/>
        </p:nvSpPr>
        <p:spPr>
          <a:xfrm>
            <a:off x="6519672" y="2176272"/>
            <a:ext cx="2295144" cy="146304"/>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595959"/>
                </a:solidFill>
              </a:rPr>
              <a:t>Exécuter sans raconter</a:t>
            </a:r>
            <a:endParaRPr lang="en-US" sz="850" dirty="0"/>
          </a:p>
        </p:txBody>
      </p:sp>
      <p:sp>
        <p:nvSpPr>
          <p:cNvPr id="61" name="Text 59"/>
          <p:cNvSpPr/>
          <p:nvPr/>
        </p:nvSpPr>
        <p:spPr>
          <a:xfrm>
            <a:off x="6519672" y="2304288"/>
            <a:ext cx="2295144" cy="137160"/>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Reporting par audience + célébration</a:t>
            </a:r>
            <a:endParaRPr lang="en-US" sz="850" dirty="0"/>
          </a:p>
        </p:txBody>
      </p:sp>
      <p:sp>
        <p:nvSpPr>
          <p:cNvPr id="62" name="Shape 60"/>
          <p:cNvSpPr/>
          <p:nvPr/>
        </p:nvSpPr>
        <p:spPr>
          <a:xfrm>
            <a:off x="320040" y="2523744"/>
            <a:ext cx="2788920" cy="512064"/>
          </a:xfrm>
          <a:prstGeom prst="rect">
            <a:avLst/>
          </a:prstGeom>
          <a:solidFill>
            <a:srgbClr val="FFFFFF"/>
          </a:solidFill>
          <a:ln w="12700">
            <a:solidFill>
              <a:srgbClr val="0D6B74"/>
            </a:solidFill>
            <a:prstDash val="solid"/>
          </a:ln>
          <a:effectLst>
            <a:outerShdw blurRad="63500" dist="25400" dir="8100000" algn="bl" rotWithShape="0">
              <a:srgbClr val="000000">
                <a:alpha val="10000"/>
              </a:srgbClr>
            </a:outerShdw>
          </a:effectLst>
        </p:spPr>
        <p:txBody>
          <a:bodyPr/>
          <a:lstStyle/>
          <a:p>
            <a:endParaRPr lang="fr-FR"/>
          </a:p>
        </p:txBody>
      </p:sp>
      <p:sp>
        <p:nvSpPr>
          <p:cNvPr id="63" name="Shape 61"/>
          <p:cNvSpPr/>
          <p:nvPr/>
        </p:nvSpPr>
        <p:spPr>
          <a:xfrm>
            <a:off x="320040" y="2523744"/>
            <a:ext cx="347472" cy="512064"/>
          </a:xfrm>
          <a:prstGeom prst="rect">
            <a:avLst/>
          </a:prstGeom>
          <a:solidFill>
            <a:srgbClr val="0D6B74"/>
          </a:solidFill>
          <a:ln w="12700">
            <a:solidFill>
              <a:srgbClr val="0D6B74"/>
            </a:solidFill>
            <a:prstDash val="solid"/>
          </a:ln>
        </p:spPr>
        <p:txBody>
          <a:bodyPr/>
          <a:lstStyle/>
          <a:p>
            <a:endParaRPr lang="fr-FR"/>
          </a:p>
        </p:txBody>
      </p:sp>
      <p:sp>
        <p:nvSpPr>
          <p:cNvPr id="64" name="Text 62"/>
          <p:cNvSpPr/>
          <p:nvPr/>
        </p:nvSpPr>
        <p:spPr>
          <a:xfrm>
            <a:off x="320040" y="2523744"/>
            <a:ext cx="347472" cy="512064"/>
          </a:xfrm>
          <a:prstGeom prst="rect">
            <a:avLst/>
          </a:prstGeom>
          <a:noFill/>
          <a:ln/>
        </p:spPr>
        <p:txBody>
          <a:bodyPr wrap="square" lIns="0" tIns="0" rIns="0" bIns="0" rtlCol="0" anchor="ctr"/>
          <a:lstStyle/>
          <a:p>
            <a:pPr marL="0" indent="0" algn="ctr">
              <a:buNone/>
            </a:pPr>
            <a:r>
              <a:rPr lang="en-US" sz="1200" b="1" dirty="0">
                <a:solidFill>
                  <a:srgbClr val="FFFFFF"/>
                </a:solidFill>
              </a:rPr>
              <a:t>10</a:t>
            </a:r>
            <a:endParaRPr lang="en-US" sz="1200" dirty="0"/>
          </a:p>
        </p:txBody>
      </p:sp>
      <p:sp>
        <p:nvSpPr>
          <p:cNvPr id="65" name="Text 63"/>
          <p:cNvSpPr/>
          <p:nvPr/>
        </p:nvSpPr>
        <p:spPr>
          <a:xfrm>
            <a:off x="722376" y="2569464"/>
            <a:ext cx="2295144" cy="182880"/>
          </a:xfrm>
          <a:prstGeom prst="rect">
            <a:avLst/>
          </a:prstGeom>
          <a:noFill/>
          <a:ln/>
        </p:spPr>
        <p:txBody>
          <a:bodyPr wrap="square" lIns="0" tIns="0" rIns="0" bIns="0" rtlCol="0" anchor="ctr"/>
          <a:lstStyle/>
          <a:p>
            <a:pPr marL="0" indent="0">
              <a:buNone/>
            </a:pPr>
            <a:r>
              <a:rPr lang="en-US" sz="950" b="1" dirty="0">
                <a:solidFill>
                  <a:srgbClr val="0D6B74"/>
                </a:solidFill>
              </a:rPr>
              <a:t>Rigidité méthodo</a:t>
            </a:r>
            <a:endParaRPr lang="en-US" sz="950" dirty="0"/>
          </a:p>
        </p:txBody>
      </p:sp>
      <p:sp>
        <p:nvSpPr>
          <p:cNvPr id="66" name="Text 64"/>
          <p:cNvSpPr/>
          <p:nvPr/>
        </p:nvSpPr>
        <p:spPr>
          <a:xfrm>
            <a:off x="722376" y="2743200"/>
            <a:ext cx="2295144" cy="146304"/>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595959"/>
                </a:solidFill>
              </a:rPr>
              <a:t>Une seule méthode quelle que soit la situation</a:t>
            </a:r>
            <a:endParaRPr lang="en-US" sz="850" dirty="0"/>
          </a:p>
        </p:txBody>
      </p:sp>
      <p:sp>
        <p:nvSpPr>
          <p:cNvPr id="67" name="Text 65"/>
          <p:cNvSpPr/>
          <p:nvPr/>
        </p:nvSpPr>
        <p:spPr>
          <a:xfrm>
            <a:off x="722376" y="2871216"/>
            <a:ext cx="2295144" cy="137160"/>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Combiner Lean + SMED + Kaizen si besoin</a:t>
            </a:r>
            <a:endParaRPr lang="en-US" sz="850" dirty="0"/>
          </a:p>
        </p:txBody>
      </p:sp>
      <p:sp>
        <p:nvSpPr>
          <p:cNvPr id="68" name="Shape 66"/>
          <p:cNvSpPr/>
          <p:nvPr/>
        </p:nvSpPr>
        <p:spPr>
          <a:xfrm>
            <a:off x="3218688" y="2523744"/>
            <a:ext cx="2788920" cy="512064"/>
          </a:xfrm>
          <a:prstGeom prst="rect">
            <a:avLst/>
          </a:prstGeom>
          <a:solidFill>
            <a:srgbClr val="FFFFFF"/>
          </a:solidFill>
          <a:ln w="12700">
            <a:solidFill>
              <a:srgbClr val="5C2D91"/>
            </a:solidFill>
            <a:prstDash val="solid"/>
          </a:ln>
          <a:effectLst>
            <a:outerShdw blurRad="63500" dist="25400" dir="8100000" algn="bl" rotWithShape="0">
              <a:srgbClr val="000000">
                <a:alpha val="10000"/>
              </a:srgbClr>
            </a:outerShdw>
          </a:effectLst>
        </p:spPr>
        <p:txBody>
          <a:bodyPr/>
          <a:lstStyle/>
          <a:p>
            <a:endParaRPr lang="fr-FR"/>
          </a:p>
        </p:txBody>
      </p:sp>
      <p:sp>
        <p:nvSpPr>
          <p:cNvPr id="69" name="Shape 67"/>
          <p:cNvSpPr/>
          <p:nvPr/>
        </p:nvSpPr>
        <p:spPr>
          <a:xfrm>
            <a:off x="3218688" y="2523744"/>
            <a:ext cx="347472" cy="512064"/>
          </a:xfrm>
          <a:prstGeom prst="rect">
            <a:avLst/>
          </a:prstGeom>
          <a:solidFill>
            <a:srgbClr val="5C2D91"/>
          </a:solidFill>
          <a:ln w="12700">
            <a:solidFill>
              <a:srgbClr val="5C2D91"/>
            </a:solidFill>
            <a:prstDash val="solid"/>
          </a:ln>
        </p:spPr>
        <p:txBody>
          <a:bodyPr/>
          <a:lstStyle/>
          <a:p>
            <a:endParaRPr lang="fr-FR"/>
          </a:p>
        </p:txBody>
      </p:sp>
      <p:sp>
        <p:nvSpPr>
          <p:cNvPr id="70" name="Text 68"/>
          <p:cNvSpPr/>
          <p:nvPr/>
        </p:nvSpPr>
        <p:spPr>
          <a:xfrm>
            <a:off x="3218688" y="2523744"/>
            <a:ext cx="347472" cy="512064"/>
          </a:xfrm>
          <a:prstGeom prst="rect">
            <a:avLst/>
          </a:prstGeom>
          <a:noFill/>
          <a:ln/>
        </p:spPr>
        <p:txBody>
          <a:bodyPr wrap="square" lIns="0" tIns="0" rIns="0" bIns="0" rtlCol="0" anchor="ctr"/>
          <a:lstStyle/>
          <a:p>
            <a:pPr marL="0" indent="0" algn="ctr">
              <a:buNone/>
            </a:pPr>
            <a:r>
              <a:rPr lang="en-US" sz="1200" b="1" dirty="0">
                <a:solidFill>
                  <a:srgbClr val="FFFFFF"/>
                </a:solidFill>
              </a:rPr>
              <a:t>11</a:t>
            </a:r>
            <a:endParaRPr lang="en-US" sz="1200" dirty="0"/>
          </a:p>
        </p:txBody>
      </p:sp>
      <p:sp>
        <p:nvSpPr>
          <p:cNvPr id="71" name="Text 69"/>
          <p:cNvSpPr/>
          <p:nvPr/>
        </p:nvSpPr>
        <p:spPr>
          <a:xfrm>
            <a:off x="3621024" y="2569464"/>
            <a:ext cx="2295144" cy="182880"/>
          </a:xfrm>
          <a:prstGeom prst="rect">
            <a:avLst/>
          </a:prstGeom>
          <a:noFill/>
          <a:ln/>
        </p:spPr>
        <p:txBody>
          <a:bodyPr wrap="square" lIns="0" tIns="0" rIns="0" bIns="0" rtlCol="0" anchor="ctr"/>
          <a:lstStyle/>
          <a:p>
            <a:pPr marL="0" indent="0">
              <a:buNone/>
            </a:pPr>
            <a:r>
              <a:rPr lang="en-US" sz="950" b="1" dirty="0">
                <a:solidFill>
                  <a:srgbClr val="5C2D91"/>
                </a:solidFill>
              </a:rPr>
              <a:t>Satisfaction ignorée</a:t>
            </a:r>
            <a:endParaRPr lang="en-US" sz="950" dirty="0"/>
          </a:p>
        </p:txBody>
      </p:sp>
      <p:sp>
        <p:nvSpPr>
          <p:cNvPr id="72" name="Text 70"/>
          <p:cNvSpPr/>
          <p:nvPr/>
        </p:nvSpPr>
        <p:spPr>
          <a:xfrm>
            <a:off x="3621024" y="2743200"/>
            <a:ext cx="2295144" cy="146304"/>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595959"/>
                </a:solidFill>
              </a:rPr>
              <a:t>Indicateurs seuls, pas la perception</a:t>
            </a:r>
            <a:endParaRPr lang="en-US" sz="850" dirty="0"/>
          </a:p>
        </p:txBody>
      </p:sp>
      <p:sp>
        <p:nvSpPr>
          <p:cNvPr id="73" name="Text 71"/>
          <p:cNvSpPr/>
          <p:nvPr/>
        </p:nvSpPr>
        <p:spPr>
          <a:xfrm>
            <a:off x="3621024" y="2871216"/>
            <a:ext cx="2295144" cy="137160"/>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NPS + feedback multi-niveaux</a:t>
            </a:r>
            <a:endParaRPr lang="en-US" sz="850" dirty="0"/>
          </a:p>
        </p:txBody>
      </p:sp>
      <p:sp>
        <p:nvSpPr>
          <p:cNvPr id="74" name="Shape 72"/>
          <p:cNvSpPr/>
          <p:nvPr/>
        </p:nvSpPr>
        <p:spPr>
          <a:xfrm>
            <a:off x="6117336" y="2523744"/>
            <a:ext cx="2788920" cy="512064"/>
          </a:xfrm>
          <a:prstGeom prst="rect">
            <a:avLst/>
          </a:prstGeom>
          <a:solidFill>
            <a:srgbClr val="FFFFFF"/>
          </a:solidFill>
          <a:ln w="12700">
            <a:solidFill>
              <a:srgbClr val="1E5E2A"/>
            </a:solidFill>
            <a:prstDash val="solid"/>
          </a:ln>
          <a:effectLst>
            <a:outerShdw blurRad="63500" dist="25400" dir="8100000" algn="bl" rotWithShape="0">
              <a:srgbClr val="000000">
                <a:alpha val="10000"/>
              </a:srgbClr>
            </a:outerShdw>
          </a:effectLst>
        </p:spPr>
        <p:txBody>
          <a:bodyPr/>
          <a:lstStyle/>
          <a:p>
            <a:endParaRPr lang="fr-FR"/>
          </a:p>
        </p:txBody>
      </p:sp>
      <p:sp>
        <p:nvSpPr>
          <p:cNvPr id="75" name="Shape 73"/>
          <p:cNvSpPr/>
          <p:nvPr/>
        </p:nvSpPr>
        <p:spPr>
          <a:xfrm>
            <a:off x="6117336" y="2523744"/>
            <a:ext cx="347472" cy="512064"/>
          </a:xfrm>
          <a:prstGeom prst="rect">
            <a:avLst/>
          </a:prstGeom>
          <a:solidFill>
            <a:srgbClr val="1E5E2A"/>
          </a:solidFill>
          <a:ln w="12700">
            <a:solidFill>
              <a:srgbClr val="1E5E2A"/>
            </a:solidFill>
            <a:prstDash val="solid"/>
          </a:ln>
        </p:spPr>
        <p:txBody>
          <a:bodyPr/>
          <a:lstStyle/>
          <a:p>
            <a:endParaRPr lang="fr-FR"/>
          </a:p>
        </p:txBody>
      </p:sp>
      <p:sp>
        <p:nvSpPr>
          <p:cNvPr id="76" name="Text 74"/>
          <p:cNvSpPr/>
          <p:nvPr/>
        </p:nvSpPr>
        <p:spPr>
          <a:xfrm>
            <a:off x="6117336" y="2523744"/>
            <a:ext cx="347472" cy="512064"/>
          </a:xfrm>
          <a:prstGeom prst="rect">
            <a:avLst/>
          </a:prstGeom>
          <a:noFill/>
          <a:ln/>
        </p:spPr>
        <p:txBody>
          <a:bodyPr wrap="square" lIns="0" tIns="0" rIns="0" bIns="0" rtlCol="0" anchor="ctr"/>
          <a:lstStyle/>
          <a:p>
            <a:pPr marL="0" indent="0" algn="ctr">
              <a:buNone/>
            </a:pPr>
            <a:r>
              <a:rPr lang="en-US" sz="1200" b="1" dirty="0">
                <a:solidFill>
                  <a:srgbClr val="FFFFFF"/>
                </a:solidFill>
              </a:rPr>
              <a:t>12</a:t>
            </a:r>
            <a:endParaRPr lang="en-US" sz="1200" dirty="0"/>
          </a:p>
        </p:txBody>
      </p:sp>
      <p:sp>
        <p:nvSpPr>
          <p:cNvPr id="77" name="Text 75"/>
          <p:cNvSpPr/>
          <p:nvPr/>
        </p:nvSpPr>
        <p:spPr>
          <a:xfrm>
            <a:off x="6519672" y="2569464"/>
            <a:ext cx="2295144" cy="182880"/>
          </a:xfrm>
          <a:prstGeom prst="rect">
            <a:avLst/>
          </a:prstGeom>
          <a:noFill/>
          <a:ln/>
        </p:spPr>
        <p:txBody>
          <a:bodyPr wrap="square" lIns="0" tIns="0" rIns="0" bIns="0" rtlCol="0" anchor="ctr"/>
          <a:lstStyle/>
          <a:p>
            <a:pPr marL="0" indent="0">
              <a:buNone/>
            </a:pPr>
            <a:r>
              <a:rPr lang="en-US" sz="950" b="1" dirty="0">
                <a:solidFill>
                  <a:srgbClr val="1E5E2A"/>
                </a:solidFill>
              </a:rPr>
              <a:t>Pas de capitalisation</a:t>
            </a:r>
            <a:endParaRPr lang="en-US" sz="950" dirty="0"/>
          </a:p>
        </p:txBody>
      </p:sp>
      <p:sp>
        <p:nvSpPr>
          <p:cNvPr id="78" name="Text 76"/>
          <p:cNvSpPr/>
          <p:nvPr/>
        </p:nvSpPr>
        <p:spPr>
          <a:xfrm>
            <a:off x="6519672" y="2743200"/>
            <a:ext cx="2295144" cy="146304"/>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595959"/>
                </a:solidFill>
              </a:rPr>
              <a:t>Livrer sans documenter les apprentissages</a:t>
            </a:r>
            <a:endParaRPr lang="en-US" sz="850" dirty="0"/>
          </a:p>
        </p:txBody>
      </p:sp>
      <p:sp>
        <p:nvSpPr>
          <p:cNvPr id="79" name="Text 77"/>
          <p:cNvSpPr/>
          <p:nvPr/>
        </p:nvSpPr>
        <p:spPr>
          <a:xfrm>
            <a:off x="6519672" y="2871216"/>
            <a:ext cx="2295144" cy="137160"/>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REX structuré après chaque mission</a:t>
            </a:r>
            <a:endParaRPr lang="en-US" sz="850" dirty="0"/>
          </a:p>
        </p:txBody>
      </p:sp>
      <p:sp>
        <p:nvSpPr>
          <p:cNvPr id="80" name="Shape 78"/>
          <p:cNvSpPr/>
          <p:nvPr/>
        </p:nvSpPr>
        <p:spPr>
          <a:xfrm>
            <a:off x="0" y="4828032"/>
            <a:ext cx="9144000" cy="315468"/>
          </a:xfrm>
          <a:prstGeom prst="rect">
            <a:avLst/>
          </a:prstGeom>
          <a:solidFill>
            <a:srgbClr val="1B3A6B"/>
          </a:solidFill>
          <a:ln w="12700">
            <a:solidFill>
              <a:srgbClr val="1B3A6B"/>
            </a:solidFill>
            <a:prstDash val="solid"/>
          </a:ln>
        </p:spPr>
        <p:txBody>
          <a:bodyPr/>
          <a:lstStyle/>
          <a:p>
            <a:endParaRPr lang="fr-FR"/>
          </a:p>
        </p:txBody>
      </p:sp>
      <p:sp>
        <p:nvSpPr>
          <p:cNvPr id="81" name="Text 79"/>
          <p:cNvSpPr/>
          <p:nvPr/>
        </p:nvSpPr>
        <p:spPr>
          <a:xfrm>
            <a:off x="274320" y="4846320"/>
            <a:ext cx="7772400" cy="256032"/>
          </a:xfrm>
          <a:prstGeom prst="rect">
            <a:avLst/>
          </a:prstGeom>
          <a:noFill/>
          <a:ln/>
        </p:spPr>
        <p:txBody>
          <a:bodyPr wrap="square" lIns="0" tIns="0" rIns="0" bIns="0" rtlCol="0" anchor="ctr"/>
          <a:lstStyle/>
          <a:p>
            <a:pPr marL="0" indent="0">
              <a:buNone/>
            </a:pPr>
            <a:r>
              <a:rPr lang="en-US" sz="850" dirty="0">
                <a:solidFill>
                  <a:srgbClr val="6B8CC4"/>
                </a:solidFill>
              </a:rPr>
              <a:t>CHAPITRE 17  —  Les Erreurs Classiques &amp; Comment les Éviter  ·  Excellence Opérationnelle</a:t>
            </a:r>
            <a:endParaRPr lang="en-US" sz="850" dirty="0"/>
          </a:p>
        </p:txBody>
      </p:sp>
      <p:sp>
        <p:nvSpPr>
          <p:cNvPr id="82" name="Text 80"/>
          <p:cNvSpPr/>
          <p:nvPr/>
        </p:nvSpPr>
        <p:spPr>
          <a:xfrm>
            <a:off x="8229600" y="4846320"/>
            <a:ext cx="731520" cy="256032"/>
          </a:xfrm>
          <a:prstGeom prst="rect">
            <a:avLst/>
          </a:prstGeom>
          <a:noFill/>
          <a:ln/>
        </p:spPr>
        <p:txBody>
          <a:bodyPr wrap="square" lIns="0" tIns="0" rIns="0" bIns="0" rtlCol="0" anchor="ctr"/>
          <a:lstStyle/>
          <a:p>
            <a:pPr marL="0" indent="0" algn="r">
              <a:buNone/>
            </a:pPr>
            <a:r>
              <a:rPr lang="en-US" sz="900" b="1" dirty="0">
                <a:solidFill>
                  <a:srgbClr val="FFFFFF"/>
                </a:solidFill>
              </a:rPr>
              <a:t>13 / 17</a:t>
            </a:r>
            <a:endParaRPr lang="en-US" sz="9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5F5F7"/>
        </a:solidFill>
        <a:effectLst/>
      </p:bgPr>
    </p:bg>
    <p:spTree>
      <p:nvGrpSpPr>
        <p:cNvPr id="1" name=""/>
        <p:cNvGrpSpPr/>
        <p:nvPr/>
      </p:nvGrpSpPr>
      <p:grpSpPr>
        <a:xfrm>
          <a:off x="0" y="0"/>
          <a:ext cx="0" cy="0"/>
          <a:chOff x="0" y="0"/>
          <a:chExt cx="0" cy="0"/>
        </a:xfrm>
      </p:grpSpPr>
      <p:sp>
        <p:nvSpPr>
          <p:cNvPr id="2" name="Shape 0"/>
          <p:cNvSpPr/>
          <p:nvPr/>
        </p:nvSpPr>
        <p:spPr>
          <a:xfrm>
            <a:off x="0" y="0"/>
            <a:ext cx="9144000" cy="713232"/>
          </a:xfrm>
          <a:prstGeom prst="rect">
            <a:avLst/>
          </a:prstGeom>
          <a:solidFill>
            <a:srgbClr val="1B3A6B"/>
          </a:solidFill>
          <a:ln w="12700">
            <a:solidFill>
              <a:srgbClr val="1B3A6B"/>
            </a:solidFill>
            <a:prstDash val="solid"/>
          </a:ln>
        </p:spPr>
        <p:txBody>
          <a:bodyPr/>
          <a:lstStyle/>
          <a:p>
            <a:endParaRPr lang="fr-FR"/>
          </a:p>
        </p:txBody>
      </p:sp>
      <p:sp>
        <p:nvSpPr>
          <p:cNvPr id="3" name="Shape 1"/>
          <p:cNvSpPr/>
          <p:nvPr/>
        </p:nvSpPr>
        <p:spPr>
          <a:xfrm>
            <a:off x="0" y="0"/>
            <a:ext cx="164592" cy="713232"/>
          </a:xfrm>
          <a:prstGeom prst="rect">
            <a:avLst/>
          </a:prstGeom>
          <a:solidFill>
            <a:srgbClr val="856404"/>
          </a:solidFill>
          <a:ln w="12700">
            <a:solidFill>
              <a:srgbClr val="856404"/>
            </a:solidFill>
            <a:prstDash val="solid"/>
          </a:ln>
        </p:spPr>
        <p:txBody>
          <a:bodyPr/>
          <a:lstStyle/>
          <a:p>
            <a:endParaRPr lang="fr-FR"/>
          </a:p>
        </p:txBody>
      </p:sp>
      <p:sp>
        <p:nvSpPr>
          <p:cNvPr id="4" name="Text 2"/>
          <p:cNvSpPr/>
          <p:nvPr/>
        </p:nvSpPr>
        <p:spPr>
          <a:xfrm>
            <a:off x="320040" y="36576"/>
            <a:ext cx="8046720" cy="329184"/>
          </a:xfrm>
          <a:prstGeom prst="rect">
            <a:avLst/>
          </a:prstGeom>
          <a:noFill/>
          <a:ln/>
        </p:spPr>
        <p:txBody>
          <a:bodyPr wrap="square" lIns="0" tIns="0" rIns="0" bIns="0" rtlCol="0" anchor="ctr"/>
          <a:lstStyle/>
          <a:p>
            <a:pPr marL="0" indent="0">
              <a:buNone/>
            </a:pPr>
            <a:r>
              <a:rPr lang="en-US" sz="2000" b="1" dirty="0">
                <a:solidFill>
                  <a:srgbClr val="FFFFFF"/>
                </a:solidFill>
              </a:rPr>
              <a:t>Fréquence Observée des Erreurs</a:t>
            </a:r>
            <a:endParaRPr lang="en-US" sz="2000" dirty="0"/>
          </a:p>
        </p:txBody>
      </p:sp>
      <p:sp>
        <p:nvSpPr>
          <p:cNvPr id="5" name="Text 3"/>
          <p:cNvSpPr/>
          <p:nvPr/>
        </p:nvSpPr>
        <p:spPr>
          <a:xfrm>
            <a:off x="320040" y="384048"/>
            <a:ext cx="8046720" cy="256032"/>
          </a:xfrm>
          <a:prstGeom prst="rect">
            <a:avLst/>
          </a:prstGeom>
          <a:noFill/>
          <a:ln/>
        </p:spPr>
        <p:txBody>
          <a:bodyPr wrap="square" lIns="0" tIns="0" rIns="0" bIns="0" rtlCol="0" anchor="ctr"/>
          <a:lstStyle/>
          <a:p>
            <a:pPr marL="0" indent="0">
              <a:buNone/>
            </a:pPr>
            <a:r>
              <a:rPr lang="en-US" sz="1100" i="1" dirty="0">
                <a:solidFill>
                  <a:srgbClr val="ADC6E5"/>
                </a:solidFill>
              </a:rPr>
              <a:t>D'après les retours d'expérience de missions en Excellence Opérationnelle</a:t>
            </a:r>
            <a:endParaRPr lang="en-US" sz="1100" dirty="0"/>
          </a:p>
        </p:txBody>
      </p:sp>
      <p:sp>
        <p:nvSpPr>
          <p:cNvPr id="6" name="Shape 4"/>
          <p:cNvSpPr/>
          <p:nvPr/>
        </p:nvSpPr>
        <p:spPr>
          <a:xfrm>
            <a:off x="8339328" y="91440"/>
            <a:ext cx="658368" cy="512064"/>
          </a:xfrm>
          <a:prstGeom prst="rect">
            <a:avLst/>
          </a:prstGeom>
          <a:solidFill>
            <a:srgbClr val="856404"/>
          </a:solidFill>
          <a:ln w="12700">
            <a:solidFill>
              <a:srgbClr val="856404"/>
            </a:solidFill>
            <a:prstDash val="solid"/>
          </a:ln>
        </p:spPr>
        <p:txBody>
          <a:bodyPr/>
          <a:lstStyle/>
          <a:p>
            <a:endParaRPr lang="fr-FR"/>
          </a:p>
        </p:txBody>
      </p:sp>
      <p:sp>
        <p:nvSpPr>
          <p:cNvPr id="7" name="Text 5"/>
          <p:cNvSpPr/>
          <p:nvPr/>
        </p:nvSpPr>
        <p:spPr>
          <a:xfrm>
            <a:off x="8339328" y="91440"/>
            <a:ext cx="658368" cy="512064"/>
          </a:xfrm>
          <a:prstGeom prst="rect">
            <a:avLst/>
          </a:prstGeom>
          <a:noFill/>
          <a:ln/>
        </p:spPr>
        <p:txBody>
          <a:bodyPr wrap="square" lIns="0" tIns="0" rIns="0" bIns="0" rtlCol="0" anchor="ctr"/>
          <a:lstStyle/>
          <a:p>
            <a:pPr marL="0" indent="0" algn="ctr">
              <a:buNone/>
            </a:pPr>
            <a:r>
              <a:rPr lang="en-US" sz="1300" b="1" dirty="0">
                <a:solidFill>
                  <a:srgbClr val="1B3A6B"/>
                </a:solidFill>
              </a:rPr>
              <a:t>EO</a:t>
            </a:r>
            <a:endParaRPr lang="en-US" sz="1300" dirty="0"/>
          </a:p>
        </p:txBody>
      </p:sp>
      <p:graphicFrame>
        <p:nvGraphicFramePr>
          <p:cNvPr id="8" name="Chart 0"/>
          <p:cNvGraphicFramePr/>
          <p:nvPr/>
        </p:nvGraphicFramePr>
        <p:xfrm>
          <a:off x="320040" y="822960"/>
          <a:ext cx="5852160" cy="3977640"/>
        </p:xfrm>
        <a:graphic>
          <a:graphicData uri="http://schemas.openxmlformats.org/drawingml/2006/chart">
            <c:chart xmlns:c="http://schemas.openxmlformats.org/drawingml/2006/chart" xmlns:r="http://schemas.openxmlformats.org/officeDocument/2006/relationships" r:id="rId3"/>
          </a:graphicData>
        </a:graphic>
      </p:graphicFrame>
      <p:sp>
        <p:nvSpPr>
          <p:cNvPr id="9" name="Shape 6"/>
          <p:cNvSpPr/>
          <p:nvPr/>
        </p:nvSpPr>
        <p:spPr>
          <a:xfrm>
            <a:off x="6355080" y="822960"/>
            <a:ext cx="2560320" cy="292608"/>
          </a:xfrm>
          <a:prstGeom prst="rect">
            <a:avLst/>
          </a:prstGeom>
          <a:solidFill>
            <a:srgbClr val="1B3A6B"/>
          </a:solidFill>
          <a:ln w="12700">
            <a:solidFill>
              <a:srgbClr val="1B3A6B"/>
            </a:solidFill>
            <a:prstDash val="solid"/>
          </a:ln>
        </p:spPr>
        <p:txBody>
          <a:bodyPr/>
          <a:lstStyle/>
          <a:p>
            <a:endParaRPr lang="fr-FR"/>
          </a:p>
        </p:txBody>
      </p:sp>
      <p:sp>
        <p:nvSpPr>
          <p:cNvPr id="10" name="Text 7"/>
          <p:cNvSpPr/>
          <p:nvPr/>
        </p:nvSpPr>
        <p:spPr>
          <a:xfrm>
            <a:off x="6446520" y="850392"/>
            <a:ext cx="2377440" cy="237744"/>
          </a:xfrm>
          <a:prstGeom prst="rect">
            <a:avLst/>
          </a:prstGeom>
          <a:noFill/>
          <a:ln/>
        </p:spPr>
        <p:txBody>
          <a:bodyPr wrap="square" lIns="0" tIns="0" rIns="0" bIns="0" rtlCol="0" anchor="ctr"/>
          <a:lstStyle/>
          <a:p>
            <a:pPr marL="0" indent="0">
              <a:buNone/>
            </a:pPr>
            <a:r>
              <a:rPr lang="en-US" sz="1000" b="1" dirty="0">
                <a:solidFill>
                  <a:srgbClr val="FFFFFF"/>
                </a:solidFill>
              </a:rPr>
              <a:t>ANALYSE CLÉS</a:t>
            </a:r>
            <a:endParaRPr lang="en-US" sz="1000" dirty="0"/>
          </a:p>
        </p:txBody>
      </p:sp>
      <p:sp>
        <p:nvSpPr>
          <p:cNvPr id="11" name="Shape 8"/>
          <p:cNvSpPr/>
          <p:nvPr/>
        </p:nvSpPr>
        <p:spPr>
          <a:xfrm>
            <a:off x="6355080" y="1161288"/>
            <a:ext cx="2560320" cy="804672"/>
          </a:xfrm>
          <a:prstGeom prst="rect">
            <a:avLst/>
          </a:prstGeom>
          <a:solidFill>
            <a:srgbClr val="FFFFFF"/>
          </a:solidFill>
          <a:ln w="12700">
            <a:solidFill>
              <a:srgbClr val="A93226"/>
            </a:solidFill>
            <a:prstDash val="solid"/>
          </a:ln>
          <a:effectLst>
            <a:outerShdw blurRad="63500" dist="25400" dir="8100000" algn="bl" rotWithShape="0">
              <a:srgbClr val="000000">
                <a:alpha val="10000"/>
              </a:srgbClr>
            </a:outerShdw>
          </a:effectLst>
        </p:spPr>
        <p:txBody>
          <a:bodyPr/>
          <a:lstStyle/>
          <a:p>
            <a:endParaRPr lang="fr-FR"/>
          </a:p>
        </p:txBody>
      </p:sp>
      <p:sp>
        <p:nvSpPr>
          <p:cNvPr id="12" name="Shape 9"/>
          <p:cNvSpPr/>
          <p:nvPr/>
        </p:nvSpPr>
        <p:spPr>
          <a:xfrm>
            <a:off x="6355080" y="1161288"/>
            <a:ext cx="2560320" cy="274320"/>
          </a:xfrm>
          <a:prstGeom prst="rect">
            <a:avLst/>
          </a:prstGeom>
          <a:solidFill>
            <a:srgbClr val="A93226">
              <a:alpha val="15000"/>
            </a:srgbClr>
          </a:solidFill>
          <a:ln w="12700">
            <a:solidFill>
              <a:srgbClr val="A93226"/>
            </a:solidFill>
            <a:prstDash val="solid"/>
          </a:ln>
        </p:spPr>
        <p:txBody>
          <a:bodyPr/>
          <a:lstStyle/>
          <a:p>
            <a:endParaRPr lang="fr-FR"/>
          </a:p>
        </p:txBody>
      </p:sp>
      <p:sp>
        <p:nvSpPr>
          <p:cNvPr id="13" name="Text 10"/>
          <p:cNvSpPr/>
          <p:nvPr/>
        </p:nvSpPr>
        <p:spPr>
          <a:xfrm>
            <a:off x="6446520" y="1188720"/>
            <a:ext cx="2377440" cy="219456"/>
          </a:xfrm>
          <a:prstGeom prst="rect">
            <a:avLst/>
          </a:prstGeom>
          <a:noFill/>
          <a:ln/>
        </p:spPr>
        <p:txBody>
          <a:bodyPr wrap="square" lIns="0" tIns="0" rIns="0" bIns="0" rtlCol="0" anchor="ctr"/>
          <a:lstStyle/>
          <a:p>
            <a:pPr marL="0" indent="0">
              <a:buNone/>
            </a:pPr>
            <a:r>
              <a:rPr lang="en-US" sz="900" b="1" dirty="0">
                <a:solidFill>
                  <a:srgbClr val="A93226"/>
                </a:solidFill>
              </a:rPr>
              <a:t>Top 4 : Phase Cadrage</a:t>
            </a:r>
            <a:endParaRPr lang="en-US" sz="900" dirty="0"/>
          </a:p>
        </p:txBody>
      </p:sp>
      <p:sp>
        <p:nvSpPr>
          <p:cNvPr id="14" name="Text 11"/>
          <p:cNvSpPr/>
          <p:nvPr/>
        </p:nvSpPr>
        <p:spPr>
          <a:xfrm>
            <a:off x="6446520" y="1444752"/>
            <a:ext cx="2377440" cy="457200"/>
          </a:xfrm>
          <a:prstGeom prst="rect">
            <a:avLst/>
          </a:prstGeom>
          <a:noFill/>
          <a:ln/>
        </p:spPr>
        <p:txBody>
          <a:bodyPr wrap="square" lIns="0" tIns="0" rIns="0" bIns="0" rtlCol="0" anchor="ctr"/>
          <a:lstStyle/>
          <a:p>
            <a:pPr marL="0" indent="0">
              <a:buNone/>
            </a:pPr>
            <a:r>
              <a:rPr lang="en-US" sz="850" i="1" dirty="0">
                <a:solidFill>
                  <a:srgbClr val="2C2C2C"/>
                </a:solidFill>
              </a:rPr>
              <a:t>72% des missions souffrent d'un sponsor insuffisamment actif. C'est la première cause d'échec.</a:t>
            </a:r>
            <a:endParaRPr lang="en-US" sz="850" dirty="0"/>
          </a:p>
        </p:txBody>
      </p:sp>
      <p:sp>
        <p:nvSpPr>
          <p:cNvPr id="15" name="Shape 12"/>
          <p:cNvSpPr/>
          <p:nvPr/>
        </p:nvSpPr>
        <p:spPr>
          <a:xfrm>
            <a:off x="6355080" y="2057400"/>
            <a:ext cx="2560320" cy="804672"/>
          </a:xfrm>
          <a:prstGeom prst="rect">
            <a:avLst/>
          </a:prstGeom>
          <a:solidFill>
            <a:srgbClr val="FFFFFF"/>
          </a:solidFill>
          <a:ln w="12700">
            <a:solidFill>
              <a:srgbClr val="C55A11"/>
            </a:solidFill>
            <a:prstDash val="solid"/>
          </a:ln>
          <a:effectLst>
            <a:outerShdw blurRad="63500" dist="25400" dir="8100000" algn="bl" rotWithShape="0">
              <a:srgbClr val="000000">
                <a:alpha val="10000"/>
              </a:srgbClr>
            </a:outerShdw>
          </a:effectLst>
        </p:spPr>
        <p:txBody>
          <a:bodyPr/>
          <a:lstStyle/>
          <a:p>
            <a:endParaRPr lang="fr-FR"/>
          </a:p>
        </p:txBody>
      </p:sp>
      <p:sp>
        <p:nvSpPr>
          <p:cNvPr id="16" name="Shape 13"/>
          <p:cNvSpPr/>
          <p:nvPr/>
        </p:nvSpPr>
        <p:spPr>
          <a:xfrm>
            <a:off x="6355080" y="2057400"/>
            <a:ext cx="2560320" cy="274320"/>
          </a:xfrm>
          <a:prstGeom prst="rect">
            <a:avLst/>
          </a:prstGeom>
          <a:solidFill>
            <a:srgbClr val="C55A11">
              <a:alpha val="15000"/>
            </a:srgbClr>
          </a:solidFill>
          <a:ln w="12700">
            <a:solidFill>
              <a:srgbClr val="C55A11"/>
            </a:solidFill>
            <a:prstDash val="solid"/>
          </a:ln>
        </p:spPr>
        <p:txBody>
          <a:bodyPr/>
          <a:lstStyle/>
          <a:p>
            <a:endParaRPr lang="fr-FR"/>
          </a:p>
        </p:txBody>
      </p:sp>
      <p:sp>
        <p:nvSpPr>
          <p:cNvPr id="17" name="Text 14"/>
          <p:cNvSpPr/>
          <p:nvPr/>
        </p:nvSpPr>
        <p:spPr>
          <a:xfrm>
            <a:off x="6446520" y="2084832"/>
            <a:ext cx="2377440" cy="219456"/>
          </a:xfrm>
          <a:prstGeom prst="rect">
            <a:avLst/>
          </a:prstGeom>
          <a:noFill/>
          <a:ln/>
        </p:spPr>
        <p:txBody>
          <a:bodyPr wrap="square" lIns="0" tIns="0" rIns="0" bIns="0" rtlCol="0" anchor="ctr"/>
          <a:lstStyle/>
          <a:p>
            <a:pPr marL="0" indent="0">
              <a:buNone/>
            </a:pPr>
            <a:r>
              <a:rPr lang="en-US" sz="900" b="1" dirty="0">
                <a:solidFill>
                  <a:srgbClr val="C55A11"/>
                </a:solidFill>
              </a:rPr>
              <a:t>Top de la liste = Plus urgent</a:t>
            </a:r>
            <a:endParaRPr lang="en-US" sz="900" dirty="0"/>
          </a:p>
        </p:txBody>
      </p:sp>
      <p:sp>
        <p:nvSpPr>
          <p:cNvPr id="18" name="Text 15"/>
          <p:cNvSpPr/>
          <p:nvPr/>
        </p:nvSpPr>
        <p:spPr>
          <a:xfrm>
            <a:off x="6446520" y="2340864"/>
            <a:ext cx="2377440" cy="457200"/>
          </a:xfrm>
          <a:prstGeom prst="rect">
            <a:avLst/>
          </a:prstGeom>
          <a:noFill/>
          <a:ln/>
        </p:spPr>
        <p:txBody>
          <a:bodyPr wrap="square" lIns="0" tIns="0" rIns="0" bIns="0" rtlCol="0" anchor="ctr"/>
          <a:lstStyle/>
          <a:p>
            <a:pPr marL="0" indent="0">
              <a:buNone/>
            </a:pPr>
            <a:r>
              <a:rPr lang="en-US" sz="850" i="1" dirty="0">
                <a:solidFill>
                  <a:srgbClr val="2C2C2C"/>
                </a:solidFill>
              </a:rPr>
              <a:t>Les 4 premières erreurs se produisent dans les 2 premières semaines. C'est là qu'il faut agir.</a:t>
            </a:r>
            <a:endParaRPr lang="en-US" sz="850" dirty="0"/>
          </a:p>
        </p:txBody>
      </p:sp>
      <p:sp>
        <p:nvSpPr>
          <p:cNvPr id="19" name="Shape 16"/>
          <p:cNvSpPr/>
          <p:nvPr/>
        </p:nvSpPr>
        <p:spPr>
          <a:xfrm>
            <a:off x="6355080" y="2953512"/>
            <a:ext cx="2560320" cy="804672"/>
          </a:xfrm>
          <a:prstGeom prst="rect">
            <a:avLst/>
          </a:prstGeom>
          <a:solidFill>
            <a:srgbClr val="FFFFFF"/>
          </a:solidFill>
          <a:ln w="12700">
            <a:solidFill>
              <a:srgbClr val="5C2D91"/>
            </a:solidFill>
            <a:prstDash val="solid"/>
          </a:ln>
          <a:effectLst>
            <a:outerShdw blurRad="63500" dist="25400" dir="8100000" algn="bl" rotWithShape="0">
              <a:srgbClr val="000000">
                <a:alpha val="10000"/>
              </a:srgbClr>
            </a:outerShdw>
          </a:effectLst>
        </p:spPr>
        <p:txBody>
          <a:bodyPr/>
          <a:lstStyle/>
          <a:p>
            <a:endParaRPr lang="fr-FR"/>
          </a:p>
        </p:txBody>
      </p:sp>
      <p:sp>
        <p:nvSpPr>
          <p:cNvPr id="20" name="Shape 17"/>
          <p:cNvSpPr/>
          <p:nvPr/>
        </p:nvSpPr>
        <p:spPr>
          <a:xfrm>
            <a:off x="6355080" y="2953512"/>
            <a:ext cx="2560320" cy="274320"/>
          </a:xfrm>
          <a:prstGeom prst="rect">
            <a:avLst/>
          </a:prstGeom>
          <a:solidFill>
            <a:srgbClr val="5C2D91">
              <a:alpha val="15000"/>
            </a:srgbClr>
          </a:solidFill>
          <a:ln w="12700">
            <a:solidFill>
              <a:srgbClr val="5C2D91"/>
            </a:solidFill>
            <a:prstDash val="solid"/>
          </a:ln>
        </p:spPr>
        <p:txBody>
          <a:bodyPr/>
          <a:lstStyle/>
          <a:p>
            <a:endParaRPr lang="fr-FR"/>
          </a:p>
        </p:txBody>
      </p:sp>
      <p:sp>
        <p:nvSpPr>
          <p:cNvPr id="21" name="Text 18"/>
          <p:cNvSpPr/>
          <p:nvPr/>
        </p:nvSpPr>
        <p:spPr>
          <a:xfrm>
            <a:off x="6446520" y="2980944"/>
            <a:ext cx="2377440" cy="219456"/>
          </a:xfrm>
          <a:prstGeom prst="rect">
            <a:avLst/>
          </a:prstGeom>
          <a:noFill/>
          <a:ln/>
        </p:spPr>
        <p:txBody>
          <a:bodyPr wrap="square" lIns="0" tIns="0" rIns="0" bIns="0" rtlCol="0" anchor="ctr"/>
          <a:lstStyle/>
          <a:p>
            <a:pPr marL="0" indent="0">
              <a:buNone/>
            </a:pPr>
            <a:r>
              <a:rPr lang="en-US" sz="900" b="1" dirty="0">
                <a:solidFill>
                  <a:srgbClr val="5C2D91"/>
                </a:solidFill>
              </a:rPr>
              <a:t>Erreurs de clôture sous-estimées</a:t>
            </a:r>
            <a:endParaRPr lang="en-US" sz="900" dirty="0"/>
          </a:p>
        </p:txBody>
      </p:sp>
      <p:sp>
        <p:nvSpPr>
          <p:cNvPr id="22" name="Text 19"/>
          <p:cNvSpPr/>
          <p:nvPr/>
        </p:nvSpPr>
        <p:spPr>
          <a:xfrm>
            <a:off x="6446520" y="3236976"/>
            <a:ext cx="2377440" cy="457200"/>
          </a:xfrm>
          <a:prstGeom prst="rect">
            <a:avLst/>
          </a:prstGeom>
          <a:noFill/>
          <a:ln/>
        </p:spPr>
        <p:txBody>
          <a:bodyPr wrap="square" lIns="0" tIns="0" rIns="0" bIns="0" rtlCol="0" anchor="ctr"/>
          <a:lstStyle/>
          <a:p>
            <a:pPr marL="0" indent="0">
              <a:buNone/>
            </a:pPr>
            <a:r>
              <a:rPr lang="en-US" sz="850" i="1" dirty="0">
                <a:solidFill>
                  <a:srgbClr val="2C2C2C"/>
                </a:solidFill>
              </a:rPr>
              <a:t>La satisfaction (32%) et la capitalisation (38%) sont les plus négligées mais les plus impactantes à long terme.</a:t>
            </a:r>
            <a:endParaRPr lang="en-US" sz="850" dirty="0"/>
          </a:p>
        </p:txBody>
      </p:sp>
      <p:sp>
        <p:nvSpPr>
          <p:cNvPr id="23" name="Shape 20"/>
          <p:cNvSpPr/>
          <p:nvPr/>
        </p:nvSpPr>
        <p:spPr>
          <a:xfrm>
            <a:off x="6355080" y="3849624"/>
            <a:ext cx="2560320" cy="804672"/>
          </a:xfrm>
          <a:prstGeom prst="rect">
            <a:avLst/>
          </a:prstGeom>
          <a:solidFill>
            <a:srgbClr val="FFFFFF"/>
          </a:solidFill>
          <a:ln w="12700">
            <a:solidFill>
              <a:srgbClr val="2E75B6"/>
            </a:solidFill>
            <a:prstDash val="solid"/>
          </a:ln>
          <a:effectLst>
            <a:outerShdw blurRad="63500" dist="25400" dir="8100000" algn="bl" rotWithShape="0">
              <a:srgbClr val="000000">
                <a:alpha val="10000"/>
              </a:srgbClr>
            </a:outerShdw>
          </a:effectLst>
        </p:spPr>
        <p:txBody>
          <a:bodyPr/>
          <a:lstStyle/>
          <a:p>
            <a:endParaRPr lang="fr-FR"/>
          </a:p>
        </p:txBody>
      </p:sp>
      <p:sp>
        <p:nvSpPr>
          <p:cNvPr id="24" name="Shape 21"/>
          <p:cNvSpPr/>
          <p:nvPr/>
        </p:nvSpPr>
        <p:spPr>
          <a:xfrm>
            <a:off x="6355080" y="3849624"/>
            <a:ext cx="2560320" cy="274320"/>
          </a:xfrm>
          <a:prstGeom prst="rect">
            <a:avLst/>
          </a:prstGeom>
          <a:solidFill>
            <a:srgbClr val="2E75B6">
              <a:alpha val="15000"/>
            </a:srgbClr>
          </a:solidFill>
          <a:ln w="12700">
            <a:solidFill>
              <a:srgbClr val="2E75B6"/>
            </a:solidFill>
            <a:prstDash val="solid"/>
          </a:ln>
        </p:spPr>
        <p:txBody>
          <a:bodyPr/>
          <a:lstStyle/>
          <a:p>
            <a:endParaRPr lang="fr-FR"/>
          </a:p>
        </p:txBody>
      </p:sp>
      <p:sp>
        <p:nvSpPr>
          <p:cNvPr id="25" name="Text 22"/>
          <p:cNvSpPr/>
          <p:nvPr/>
        </p:nvSpPr>
        <p:spPr>
          <a:xfrm>
            <a:off x="6446520" y="3877056"/>
            <a:ext cx="2377440" cy="219456"/>
          </a:xfrm>
          <a:prstGeom prst="rect">
            <a:avLst/>
          </a:prstGeom>
          <a:noFill/>
          <a:ln/>
        </p:spPr>
        <p:txBody>
          <a:bodyPr wrap="square" lIns="0" tIns="0" rIns="0" bIns="0" rtlCol="0" anchor="ctr"/>
          <a:lstStyle/>
          <a:p>
            <a:pPr marL="0" indent="0">
              <a:buNone/>
            </a:pPr>
            <a:r>
              <a:rPr lang="en-US" sz="900" b="1" dirty="0">
                <a:solidFill>
                  <a:srgbClr val="2E75B6"/>
                </a:solidFill>
              </a:rPr>
              <a:t>Aucune erreur en dessous de 30%</a:t>
            </a:r>
            <a:endParaRPr lang="en-US" sz="900" dirty="0"/>
          </a:p>
        </p:txBody>
      </p:sp>
      <p:sp>
        <p:nvSpPr>
          <p:cNvPr id="26" name="Text 23"/>
          <p:cNvSpPr/>
          <p:nvPr/>
        </p:nvSpPr>
        <p:spPr>
          <a:xfrm>
            <a:off x="6446520" y="4133088"/>
            <a:ext cx="2377440" cy="457200"/>
          </a:xfrm>
          <a:prstGeom prst="rect">
            <a:avLst/>
          </a:prstGeom>
          <a:noFill/>
          <a:ln/>
        </p:spPr>
        <p:txBody>
          <a:bodyPr wrap="square" lIns="0" tIns="0" rIns="0" bIns="0" rtlCol="0" anchor="ctr"/>
          <a:lstStyle/>
          <a:p>
            <a:pPr marL="0" indent="0">
              <a:buNone/>
            </a:pPr>
            <a:r>
              <a:rPr lang="en-US" sz="850" i="1" dirty="0">
                <a:solidFill>
                  <a:srgbClr val="2C2C2C"/>
                </a:solidFill>
              </a:rPr>
              <a:t>Toutes les 12 erreurs sont fréquentes. Ce n'est pas un problème de débutants.</a:t>
            </a:r>
            <a:endParaRPr lang="en-US" sz="850" dirty="0"/>
          </a:p>
        </p:txBody>
      </p:sp>
      <p:sp>
        <p:nvSpPr>
          <p:cNvPr id="27" name="Shape 24"/>
          <p:cNvSpPr/>
          <p:nvPr/>
        </p:nvSpPr>
        <p:spPr>
          <a:xfrm>
            <a:off x="0" y="4828032"/>
            <a:ext cx="9144000" cy="315468"/>
          </a:xfrm>
          <a:prstGeom prst="rect">
            <a:avLst/>
          </a:prstGeom>
          <a:solidFill>
            <a:srgbClr val="1B3A6B"/>
          </a:solidFill>
          <a:ln w="12700">
            <a:solidFill>
              <a:srgbClr val="1B3A6B"/>
            </a:solidFill>
            <a:prstDash val="solid"/>
          </a:ln>
        </p:spPr>
        <p:txBody>
          <a:bodyPr/>
          <a:lstStyle/>
          <a:p>
            <a:endParaRPr lang="fr-FR"/>
          </a:p>
        </p:txBody>
      </p:sp>
      <p:sp>
        <p:nvSpPr>
          <p:cNvPr id="28" name="Text 25"/>
          <p:cNvSpPr/>
          <p:nvPr/>
        </p:nvSpPr>
        <p:spPr>
          <a:xfrm>
            <a:off x="274320" y="4846320"/>
            <a:ext cx="7772400" cy="256032"/>
          </a:xfrm>
          <a:prstGeom prst="rect">
            <a:avLst/>
          </a:prstGeom>
          <a:noFill/>
          <a:ln/>
        </p:spPr>
        <p:txBody>
          <a:bodyPr wrap="square" lIns="0" tIns="0" rIns="0" bIns="0" rtlCol="0" anchor="ctr"/>
          <a:lstStyle/>
          <a:p>
            <a:pPr marL="0" indent="0">
              <a:buNone/>
            </a:pPr>
            <a:r>
              <a:rPr lang="en-US" sz="850" dirty="0">
                <a:solidFill>
                  <a:srgbClr val="6B8CC4"/>
                </a:solidFill>
              </a:rPr>
              <a:t>CHAPITRE 17  —  Les Erreurs Classiques &amp; Comment les Éviter  ·  Excellence Opérationnelle</a:t>
            </a:r>
            <a:endParaRPr lang="en-US" sz="850" dirty="0"/>
          </a:p>
        </p:txBody>
      </p:sp>
      <p:sp>
        <p:nvSpPr>
          <p:cNvPr id="29" name="Text 26"/>
          <p:cNvSpPr/>
          <p:nvPr/>
        </p:nvSpPr>
        <p:spPr>
          <a:xfrm>
            <a:off x="8229600" y="4846320"/>
            <a:ext cx="731520" cy="256032"/>
          </a:xfrm>
          <a:prstGeom prst="rect">
            <a:avLst/>
          </a:prstGeom>
          <a:noFill/>
          <a:ln/>
        </p:spPr>
        <p:txBody>
          <a:bodyPr wrap="square" lIns="0" tIns="0" rIns="0" bIns="0" rtlCol="0" anchor="ctr"/>
          <a:lstStyle/>
          <a:p>
            <a:pPr marL="0" indent="0" algn="r">
              <a:buNone/>
            </a:pPr>
            <a:r>
              <a:rPr lang="en-US" sz="900" b="1" dirty="0">
                <a:solidFill>
                  <a:srgbClr val="FFFFFF"/>
                </a:solidFill>
              </a:rPr>
              <a:t>14 / 17</a:t>
            </a:r>
            <a:endParaRPr lang="en-US" sz="9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1B3A6B"/>
        </a:solidFill>
        <a:effectLst/>
      </p:bgPr>
    </p:bg>
    <p:spTree>
      <p:nvGrpSpPr>
        <p:cNvPr id="1" name=""/>
        <p:cNvGrpSpPr/>
        <p:nvPr/>
      </p:nvGrpSpPr>
      <p:grpSpPr>
        <a:xfrm>
          <a:off x="0" y="0"/>
          <a:ext cx="0" cy="0"/>
          <a:chOff x="0" y="0"/>
          <a:chExt cx="0" cy="0"/>
        </a:xfrm>
      </p:grpSpPr>
      <p:sp>
        <p:nvSpPr>
          <p:cNvPr id="2" name="Shape 0"/>
          <p:cNvSpPr/>
          <p:nvPr/>
        </p:nvSpPr>
        <p:spPr>
          <a:xfrm>
            <a:off x="0" y="0"/>
            <a:ext cx="182880" cy="5143500"/>
          </a:xfrm>
          <a:prstGeom prst="rect">
            <a:avLst/>
          </a:prstGeom>
          <a:solidFill>
            <a:srgbClr val="856404"/>
          </a:solidFill>
          <a:ln w="12700">
            <a:solidFill>
              <a:srgbClr val="856404"/>
            </a:solidFill>
            <a:prstDash val="solid"/>
          </a:ln>
        </p:spPr>
        <p:txBody>
          <a:bodyPr/>
          <a:lstStyle/>
          <a:p>
            <a:endParaRPr lang="fr-FR"/>
          </a:p>
        </p:txBody>
      </p:sp>
      <p:sp>
        <p:nvSpPr>
          <p:cNvPr id="3" name="Text 1"/>
          <p:cNvSpPr/>
          <p:nvPr/>
        </p:nvSpPr>
        <p:spPr>
          <a:xfrm>
            <a:off x="457200" y="365760"/>
            <a:ext cx="8229600" cy="320040"/>
          </a:xfrm>
          <a:prstGeom prst="rect">
            <a:avLst/>
          </a:prstGeom>
          <a:noFill/>
          <a:ln/>
        </p:spPr>
        <p:txBody>
          <a:bodyPr wrap="square" lIns="0" tIns="0" rIns="0" bIns="0" rtlCol="0" anchor="ctr"/>
          <a:lstStyle/>
          <a:p>
            <a:pPr marL="0" indent="0">
              <a:buNone/>
            </a:pPr>
            <a:r>
              <a:rPr lang="en-US" sz="1200" b="1" kern="0" spc="300" dirty="0">
                <a:solidFill>
                  <a:srgbClr val="856404"/>
                </a:solidFill>
              </a:rPr>
              <a:t>CITATION — POSTURE DU CONSULTANT</a:t>
            </a:r>
            <a:endParaRPr lang="en-US" sz="1200" dirty="0"/>
          </a:p>
        </p:txBody>
      </p:sp>
      <p:sp>
        <p:nvSpPr>
          <p:cNvPr id="4" name="Shape 2"/>
          <p:cNvSpPr/>
          <p:nvPr/>
        </p:nvSpPr>
        <p:spPr>
          <a:xfrm>
            <a:off x="457200" y="731520"/>
            <a:ext cx="8229600" cy="45720"/>
          </a:xfrm>
          <a:prstGeom prst="rect">
            <a:avLst/>
          </a:prstGeom>
          <a:solidFill>
            <a:srgbClr val="856404"/>
          </a:solidFill>
          <a:ln w="12700">
            <a:solidFill>
              <a:srgbClr val="856404"/>
            </a:solidFill>
            <a:prstDash val="solid"/>
          </a:ln>
        </p:spPr>
        <p:txBody>
          <a:bodyPr/>
          <a:lstStyle/>
          <a:p>
            <a:endParaRPr lang="fr-FR"/>
          </a:p>
        </p:txBody>
      </p:sp>
      <p:sp>
        <p:nvSpPr>
          <p:cNvPr id="5" name="Text 3"/>
          <p:cNvSpPr/>
          <p:nvPr/>
        </p:nvSpPr>
        <p:spPr>
          <a:xfrm>
            <a:off x="457200" y="777240"/>
            <a:ext cx="1097280" cy="1280160"/>
          </a:xfrm>
          <a:prstGeom prst="rect">
            <a:avLst/>
          </a:prstGeom>
          <a:noFill/>
          <a:ln/>
        </p:spPr>
        <p:txBody>
          <a:bodyPr wrap="square" lIns="0" tIns="0" rIns="0" bIns="0" rtlCol="0" anchor="t"/>
          <a:lstStyle/>
          <a:p>
            <a:pPr marL="0" indent="0" algn="l">
              <a:buNone/>
            </a:pPr>
            <a:r>
              <a:rPr lang="en-US" sz="9000" b="1" dirty="0">
                <a:solidFill>
                  <a:srgbClr val="856404"/>
                </a:solidFill>
              </a:rPr>
              <a:t>"</a:t>
            </a:r>
            <a:endParaRPr lang="en-US" sz="9000" dirty="0"/>
          </a:p>
        </p:txBody>
      </p:sp>
      <p:sp>
        <p:nvSpPr>
          <p:cNvPr id="6" name="Text 4"/>
          <p:cNvSpPr/>
          <p:nvPr/>
        </p:nvSpPr>
        <p:spPr>
          <a:xfrm>
            <a:off x="1097280" y="914400"/>
            <a:ext cx="7498080" cy="1645920"/>
          </a:xfrm>
          <a:prstGeom prst="rect">
            <a:avLst/>
          </a:prstGeom>
          <a:noFill/>
          <a:ln/>
        </p:spPr>
        <p:txBody>
          <a:bodyPr wrap="square" lIns="0" tIns="0" rIns="0" bIns="0" rtlCol="0" anchor="t"/>
          <a:lstStyle/>
          <a:p>
            <a:pPr marL="0" indent="0" algn="l">
              <a:buNone/>
            </a:pPr>
            <a:r>
              <a:rPr lang="en-US" sz="1800" i="1" dirty="0">
                <a:solidFill>
                  <a:srgbClr val="FFFFFF"/>
                </a:solidFill>
              </a:rPr>
              <a:t>Un consultant ne vaut pas par le nombre d'outils qu'il connaît. Il vaut par la lucidité avec laquelle il identifie ses propres biais et la discipline avec laquelle il les corrige mission après mission.</a:t>
            </a:r>
            <a:endParaRPr lang="en-US" sz="1800" dirty="0"/>
          </a:p>
        </p:txBody>
      </p:sp>
      <p:sp>
        <p:nvSpPr>
          <p:cNvPr id="7" name="Text 5"/>
          <p:cNvSpPr/>
          <p:nvPr/>
        </p:nvSpPr>
        <p:spPr>
          <a:xfrm>
            <a:off x="1097280" y="2487168"/>
            <a:ext cx="7315200" cy="365760"/>
          </a:xfrm>
          <a:prstGeom prst="rect">
            <a:avLst/>
          </a:prstGeom>
          <a:noFill/>
          <a:ln/>
        </p:spPr>
        <p:txBody>
          <a:bodyPr wrap="square" lIns="0" tIns="0" rIns="0" bIns="0" rtlCol="0" anchor="ctr"/>
          <a:lstStyle/>
          <a:p>
            <a:pPr marL="0" indent="0">
              <a:buNone/>
            </a:pPr>
            <a:r>
              <a:rPr lang="en-US" sz="1300" i="1" dirty="0">
                <a:solidFill>
                  <a:srgbClr val="ADC6E5"/>
                </a:solidFill>
              </a:rPr>
              <a:t>— Principe directeur · Excellence Opérationnelle</a:t>
            </a:r>
            <a:endParaRPr lang="en-US" sz="1300" dirty="0"/>
          </a:p>
        </p:txBody>
      </p:sp>
      <p:sp>
        <p:nvSpPr>
          <p:cNvPr id="8" name="Shape 6"/>
          <p:cNvSpPr/>
          <p:nvPr/>
        </p:nvSpPr>
        <p:spPr>
          <a:xfrm>
            <a:off x="457200" y="3017520"/>
            <a:ext cx="8229600" cy="310896"/>
          </a:xfrm>
          <a:prstGeom prst="rect">
            <a:avLst/>
          </a:prstGeom>
          <a:solidFill>
            <a:srgbClr val="856404"/>
          </a:solidFill>
          <a:ln w="12700">
            <a:solidFill>
              <a:srgbClr val="856404"/>
            </a:solidFill>
            <a:prstDash val="solid"/>
          </a:ln>
        </p:spPr>
        <p:txBody>
          <a:bodyPr/>
          <a:lstStyle/>
          <a:p>
            <a:endParaRPr lang="fr-FR"/>
          </a:p>
        </p:txBody>
      </p:sp>
      <p:sp>
        <p:nvSpPr>
          <p:cNvPr id="9" name="Text 7"/>
          <p:cNvSpPr/>
          <p:nvPr/>
        </p:nvSpPr>
        <p:spPr>
          <a:xfrm>
            <a:off x="548640" y="3044952"/>
            <a:ext cx="8046720" cy="256032"/>
          </a:xfrm>
          <a:prstGeom prst="rect">
            <a:avLst/>
          </a:prstGeom>
          <a:noFill/>
          <a:ln/>
        </p:spPr>
        <p:txBody>
          <a:bodyPr wrap="square" lIns="0" tIns="0" rIns="0" bIns="0" rtlCol="0" anchor="ctr"/>
          <a:lstStyle/>
          <a:p>
            <a:pPr marL="0" indent="0">
              <a:buNone/>
            </a:pPr>
            <a:r>
              <a:rPr lang="en-US" sz="1200" b="1" dirty="0">
                <a:solidFill>
                  <a:srgbClr val="1B3A6B"/>
                </a:solidFill>
              </a:rPr>
              <a:t>LES 3 RÈGLES D'OR DE CE CHAPITRE</a:t>
            </a:r>
            <a:endParaRPr lang="en-US" sz="1200" dirty="0"/>
          </a:p>
        </p:txBody>
      </p:sp>
      <p:sp>
        <p:nvSpPr>
          <p:cNvPr id="10" name="Shape 8"/>
          <p:cNvSpPr/>
          <p:nvPr/>
        </p:nvSpPr>
        <p:spPr>
          <a:xfrm>
            <a:off x="457200" y="3401568"/>
            <a:ext cx="457200" cy="438912"/>
          </a:xfrm>
          <a:prstGeom prst="rect">
            <a:avLst/>
          </a:prstGeom>
          <a:solidFill>
            <a:srgbClr val="856404"/>
          </a:solidFill>
          <a:ln w="12700">
            <a:solidFill>
              <a:srgbClr val="856404"/>
            </a:solidFill>
            <a:prstDash val="solid"/>
          </a:ln>
        </p:spPr>
        <p:txBody>
          <a:bodyPr/>
          <a:lstStyle/>
          <a:p>
            <a:endParaRPr lang="fr-FR"/>
          </a:p>
        </p:txBody>
      </p:sp>
      <p:sp>
        <p:nvSpPr>
          <p:cNvPr id="11" name="Text 9"/>
          <p:cNvSpPr/>
          <p:nvPr/>
        </p:nvSpPr>
        <p:spPr>
          <a:xfrm>
            <a:off x="457200" y="3401568"/>
            <a:ext cx="457200" cy="438912"/>
          </a:xfrm>
          <a:prstGeom prst="rect">
            <a:avLst/>
          </a:prstGeom>
          <a:noFill/>
          <a:ln/>
        </p:spPr>
        <p:txBody>
          <a:bodyPr wrap="square" lIns="0" tIns="0" rIns="0" bIns="0" rtlCol="0" anchor="ctr"/>
          <a:lstStyle/>
          <a:p>
            <a:pPr marL="0" indent="0" algn="ctr">
              <a:buNone/>
            </a:pPr>
            <a:r>
              <a:rPr lang="en-US" sz="1800" b="1" dirty="0">
                <a:solidFill>
                  <a:srgbClr val="1B3A6B"/>
                </a:solidFill>
              </a:rPr>
              <a:t>1</a:t>
            </a:r>
            <a:endParaRPr lang="en-US" sz="1800" dirty="0"/>
          </a:p>
        </p:txBody>
      </p:sp>
      <p:sp>
        <p:nvSpPr>
          <p:cNvPr id="12" name="Shape 10"/>
          <p:cNvSpPr/>
          <p:nvPr/>
        </p:nvSpPr>
        <p:spPr>
          <a:xfrm>
            <a:off x="932688" y="3401568"/>
            <a:ext cx="7754112" cy="438912"/>
          </a:xfrm>
          <a:prstGeom prst="rect">
            <a:avLst/>
          </a:prstGeom>
          <a:solidFill>
            <a:srgbClr val="1E3A5F"/>
          </a:solidFill>
          <a:ln w="12700">
            <a:solidFill>
              <a:srgbClr val="856404"/>
            </a:solidFill>
            <a:prstDash val="solid"/>
          </a:ln>
        </p:spPr>
        <p:txBody>
          <a:bodyPr/>
          <a:lstStyle/>
          <a:p>
            <a:endParaRPr lang="fr-FR"/>
          </a:p>
        </p:txBody>
      </p:sp>
      <p:sp>
        <p:nvSpPr>
          <p:cNvPr id="13" name="Text 11"/>
          <p:cNvSpPr/>
          <p:nvPr/>
        </p:nvSpPr>
        <p:spPr>
          <a:xfrm>
            <a:off x="1042416" y="3419856"/>
            <a:ext cx="7534656" cy="402336"/>
          </a:xfrm>
          <a:prstGeom prst="rect">
            <a:avLst/>
          </a:prstGeom>
          <a:noFill/>
          <a:ln/>
        </p:spPr>
        <p:txBody>
          <a:bodyPr wrap="square" lIns="0" tIns="0" rIns="0" bIns="0" rtlCol="0" anchor="ctr"/>
          <a:lstStyle/>
          <a:p>
            <a:pPr marL="0" indent="0">
              <a:buNone/>
            </a:pPr>
            <a:r>
              <a:rPr lang="en-US" sz="1100" dirty="0">
                <a:solidFill>
                  <a:srgbClr val="FFFFFF"/>
                </a:solidFill>
              </a:rPr>
              <a:t>Anticiper vaut mieux que guérir : utilisez le pré-mortem avant chaque phase.</a:t>
            </a:r>
            <a:endParaRPr lang="en-US" sz="1100" dirty="0"/>
          </a:p>
        </p:txBody>
      </p:sp>
      <p:sp>
        <p:nvSpPr>
          <p:cNvPr id="14" name="Shape 12"/>
          <p:cNvSpPr/>
          <p:nvPr/>
        </p:nvSpPr>
        <p:spPr>
          <a:xfrm>
            <a:off x="457200" y="3904488"/>
            <a:ext cx="457200" cy="438912"/>
          </a:xfrm>
          <a:prstGeom prst="rect">
            <a:avLst/>
          </a:prstGeom>
          <a:solidFill>
            <a:srgbClr val="2E75B6"/>
          </a:solidFill>
          <a:ln w="12700">
            <a:solidFill>
              <a:srgbClr val="2E75B6"/>
            </a:solidFill>
            <a:prstDash val="solid"/>
          </a:ln>
        </p:spPr>
        <p:txBody>
          <a:bodyPr/>
          <a:lstStyle/>
          <a:p>
            <a:endParaRPr lang="fr-FR"/>
          </a:p>
        </p:txBody>
      </p:sp>
      <p:sp>
        <p:nvSpPr>
          <p:cNvPr id="15" name="Text 13"/>
          <p:cNvSpPr/>
          <p:nvPr/>
        </p:nvSpPr>
        <p:spPr>
          <a:xfrm>
            <a:off x="457200" y="3904488"/>
            <a:ext cx="457200" cy="438912"/>
          </a:xfrm>
          <a:prstGeom prst="rect">
            <a:avLst/>
          </a:prstGeom>
          <a:noFill/>
          <a:ln/>
        </p:spPr>
        <p:txBody>
          <a:bodyPr wrap="square" lIns="0" tIns="0" rIns="0" bIns="0" rtlCol="0" anchor="ctr"/>
          <a:lstStyle/>
          <a:p>
            <a:pPr marL="0" indent="0" algn="ctr">
              <a:buNone/>
            </a:pPr>
            <a:r>
              <a:rPr lang="en-US" sz="1800" b="1" dirty="0">
                <a:solidFill>
                  <a:srgbClr val="1B3A6B"/>
                </a:solidFill>
              </a:rPr>
              <a:t>2</a:t>
            </a:r>
            <a:endParaRPr lang="en-US" sz="1800" dirty="0"/>
          </a:p>
        </p:txBody>
      </p:sp>
      <p:sp>
        <p:nvSpPr>
          <p:cNvPr id="16" name="Shape 14"/>
          <p:cNvSpPr/>
          <p:nvPr/>
        </p:nvSpPr>
        <p:spPr>
          <a:xfrm>
            <a:off x="932688" y="3904488"/>
            <a:ext cx="7754112" cy="438912"/>
          </a:xfrm>
          <a:prstGeom prst="rect">
            <a:avLst/>
          </a:prstGeom>
          <a:solidFill>
            <a:srgbClr val="1E3A5F"/>
          </a:solidFill>
          <a:ln w="12700">
            <a:solidFill>
              <a:srgbClr val="2E75B6"/>
            </a:solidFill>
            <a:prstDash val="solid"/>
          </a:ln>
        </p:spPr>
        <p:txBody>
          <a:bodyPr/>
          <a:lstStyle/>
          <a:p>
            <a:endParaRPr lang="fr-FR"/>
          </a:p>
        </p:txBody>
      </p:sp>
      <p:sp>
        <p:nvSpPr>
          <p:cNvPr id="17" name="Text 15"/>
          <p:cNvSpPr/>
          <p:nvPr/>
        </p:nvSpPr>
        <p:spPr>
          <a:xfrm>
            <a:off x="1042416" y="3922776"/>
            <a:ext cx="7534656" cy="402336"/>
          </a:xfrm>
          <a:prstGeom prst="rect">
            <a:avLst/>
          </a:prstGeom>
          <a:noFill/>
          <a:ln/>
        </p:spPr>
        <p:txBody>
          <a:bodyPr wrap="square" lIns="0" tIns="0" rIns="0" bIns="0" rtlCol="0" anchor="ctr"/>
          <a:lstStyle/>
          <a:p>
            <a:pPr marL="0" indent="0">
              <a:buNone/>
            </a:pPr>
            <a:r>
              <a:rPr lang="en-US" sz="1100" dirty="0">
                <a:solidFill>
                  <a:srgbClr val="FFFFFF"/>
                </a:solidFill>
              </a:rPr>
              <a:t>Les erreurs humaines sont plus dangereuses que les erreurs techniques : investissez dans la relation autant que dans la méthode.</a:t>
            </a:r>
            <a:endParaRPr lang="en-US" sz="1100" dirty="0"/>
          </a:p>
        </p:txBody>
      </p:sp>
      <p:sp>
        <p:nvSpPr>
          <p:cNvPr id="18" name="Shape 16"/>
          <p:cNvSpPr/>
          <p:nvPr/>
        </p:nvSpPr>
        <p:spPr>
          <a:xfrm>
            <a:off x="457200" y="4407408"/>
            <a:ext cx="457200" cy="438912"/>
          </a:xfrm>
          <a:prstGeom prst="rect">
            <a:avLst/>
          </a:prstGeom>
          <a:solidFill>
            <a:srgbClr val="1E5E2A"/>
          </a:solidFill>
          <a:ln w="12700">
            <a:solidFill>
              <a:srgbClr val="1E5E2A"/>
            </a:solidFill>
            <a:prstDash val="solid"/>
          </a:ln>
        </p:spPr>
        <p:txBody>
          <a:bodyPr/>
          <a:lstStyle/>
          <a:p>
            <a:endParaRPr lang="fr-FR"/>
          </a:p>
        </p:txBody>
      </p:sp>
      <p:sp>
        <p:nvSpPr>
          <p:cNvPr id="19" name="Text 17"/>
          <p:cNvSpPr/>
          <p:nvPr/>
        </p:nvSpPr>
        <p:spPr>
          <a:xfrm>
            <a:off x="457200" y="4407408"/>
            <a:ext cx="457200" cy="438912"/>
          </a:xfrm>
          <a:prstGeom prst="rect">
            <a:avLst/>
          </a:prstGeom>
          <a:noFill/>
          <a:ln/>
        </p:spPr>
        <p:txBody>
          <a:bodyPr wrap="square" lIns="0" tIns="0" rIns="0" bIns="0" rtlCol="0" anchor="ctr"/>
          <a:lstStyle/>
          <a:p>
            <a:pPr marL="0" indent="0" algn="ctr">
              <a:buNone/>
            </a:pPr>
            <a:r>
              <a:rPr lang="en-US" sz="1800" b="1" dirty="0">
                <a:solidFill>
                  <a:srgbClr val="1B3A6B"/>
                </a:solidFill>
              </a:rPr>
              <a:t>3</a:t>
            </a:r>
            <a:endParaRPr lang="en-US" sz="1800" dirty="0"/>
          </a:p>
        </p:txBody>
      </p:sp>
      <p:sp>
        <p:nvSpPr>
          <p:cNvPr id="20" name="Shape 18"/>
          <p:cNvSpPr/>
          <p:nvPr/>
        </p:nvSpPr>
        <p:spPr>
          <a:xfrm>
            <a:off x="932688" y="4407408"/>
            <a:ext cx="7754112" cy="438912"/>
          </a:xfrm>
          <a:prstGeom prst="rect">
            <a:avLst/>
          </a:prstGeom>
          <a:solidFill>
            <a:srgbClr val="1E3A5F"/>
          </a:solidFill>
          <a:ln w="12700">
            <a:solidFill>
              <a:srgbClr val="1E5E2A"/>
            </a:solidFill>
            <a:prstDash val="solid"/>
          </a:ln>
        </p:spPr>
        <p:txBody>
          <a:bodyPr/>
          <a:lstStyle/>
          <a:p>
            <a:endParaRPr lang="fr-FR"/>
          </a:p>
        </p:txBody>
      </p:sp>
      <p:sp>
        <p:nvSpPr>
          <p:cNvPr id="21" name="Text 19"/>
          <p:cNvSpPr/>
          <p:nvPr/>
        </p:nvSpPr>
        <p:spPr>
          <a:xfrm>
            <a:off x="1042416" y="4425696"/>
            <a:ext cx="7534656" cy="402336"/>
          </a:xfrm>
          <a:prstGeom prst="rect">
            <a:avLst/>
          </a:prstGeom>
          <a:noFill/>
          <a:ln/>
        </p:spPr>
        <p:txBody>
          <a:bodyPr wrap="square" lIns="0" tIns="0" rIns="0" bIns="0" rtlCol="0" anchor="ctr"/>
          <a:lstStyle/>
          <a:p>
            <a:pPr marL="0" indent="0">
              <a:buNone/>
            </a:pPr>
            <a:r>
              <a:rPr lang="en-US" sz="1100" dirty="0">
                <a:solidFill>
                  <a:srgbClr val="FFFFFF"/>
                </a:solidFill>
              </a:rPr>
              <a:t>La capitalisation n'est pas une option : chaque mission doit vous rendre meilleur pour la suivante.</a:t>
            </a:r>
            <a:endParaRPr lang="en-US" sz="1100" dirty="0"/>
          </a:p>
        </p:txBody>
      </p:sp>
      <p:sp>
        <p:nvSpPr>
          <p:cNvPr id="22" name="Shape 20"/>
          <p:cNvSpPr/>
          <p:nvPr/>
        </p:nvSpPr>
        <p:spPr>
          <a:xfrm>
            <a:off x="0" y="4828032"/>
            <a:ext cx="9144000" cy="315468"/>
          </a:xfrm>
          <a:prstGeom prst="rect">
            <a:avLst/>
          </a:prstGeom>
          <a:solidFill>
            <a:srgbClr val="1B3A6B"/>
          </a:solidFill>
          <a:ln w="12700">
            <a:solidFill>
              <a:srgbClr val="1B3A6B"/>
            </a:solidFill>
            <a:prstDash val="solid"/>
          </a:ln>
        </p:spPr>
        <p:txBody>
          <a:bodyPr/>
          <a:lstStyle/>
          <a:p>
            <a:endParaRPr lang="fr-FR"/>
          </a:p>
        </p:txBody>
      </p:sp>
      <p:sp>
        <p:nvSpPr>
          <p:cNvPr id="23" name="Text 21"/>
          <p:cNvSpPr/>
          <p:nvPr/>
        </p:nvSpPr>
        <p:spPr>
          <a:xfrm>
            <a:off x="274320" y="4846320"/>
            <a:ext cx="7772400" cy="256032"/>
          </a:xfrm>
          <a:prstGeom prst="rect">
            <a:avLst/>
          </a:prstGeom>
          <a:noFill/>
          <a:ln/>
        </p:spPr>
        <p:txBody>
          <a:bodyPr wrap="square" lIns="0" tIns="0" rIns="0" bIns="0" rtlCol="0" anchor="ctr"/>
          <a:lstStyle/>
          <a:p>
            <a:pPr marL="0" indent="0">
              <a:buNone/>
            </a:pPr>
            <a:r>
              <a:rPr lang="en-US" sz="850" dirty="0">
                <a:solidFill>
                  <a:srgbClr val="6B8CC4"/>
                </a:solidFill>
              </a:rPr>
              <a:t>CHAPITRE 17  —  Les Erreurs Classiques &amp; Comment les Éviter  ·  Excellence Opérationnelle</a:t>
            </a:r>
            <a:endParaRPr lang="en-US" sz="850" dirty="0"/>
          </a:p>
        </p:txBody>
      </p:sp>
      <p:sp>
        <p:nvSpPr>
          <p:cNvPr id="24" name="Text 22"/>
          <p:cNvSpPr/>
          <p:nvPr/>
        </p:nvSpPr>
        <p:spPr>
          <a:xfrm>
            <a:off x="8229600" y="4846320"/>
            <a:ext cx="731520" cy="256032"/>
          </a:xfrm>
          <a:prstGeom prst="rect">
            <a:avLst/>
          </a:prstGeom>
          <a:noFill/>
          <a:ln/>
        </p:spPr>
        <p:txBody>
          <a:bodyPr wrap="square" lIns="0" tIns="0" rIns="0" bIns="0" rtlCol="0" anchor="ctr"/>
          <a:lstStyle/>
          <a:p>
            <a:pPr marL="0" indent="0" algn="r">
              <a:buNone/>
            </a:pPr>
            <a:r>
              <a:rPr lang="en-US" sz="900" b="1" dirty="0">
                <a:solidFill>
                  <a:srgbClr val="FFFFFF"/>
                </a:solidFill>
              </a:rPr>
              <a:t>15 / 17</a:t>
            </a:r>
            <a:endParaRPr lang="en-US" sz="9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F5F5F7"/>
        </a:solidFill>
        <a:effectLst/>
      </p:bgPr>
    </p:bg>
    <p:spTree>
      <p:nvGrpSpPr>
        <p:cNvPr id="1" name=""/>
        <p:cNvGrpSpPr/>
        <p:nvPr/>
      </p:nvGrpSpPr>
      <p:grpSpPr>
        <a:xfrm>
          <a:off x="0" y="0"/>
          <a:ext cx="0" cy="0"/>
          <a:chOff x="0" y="0"/>
          <a:chExt cx="0" cy="0"/>
        </a:xfrm>
      </p:grpSpPr>
      <p:sp>
        <p:nvSpPr>
          <p:cNvPr id="2" name="Shape 0"/>
          <p:cNvSpPr/>
          <p:nvPr/>
        </p:nvSpPr>
        <p:spPr>
          <a:xfrm>
            <a:off x="0" y="0"/>
            <a:ext cx="9144000" cy="713232"/>
          </a:xfrm>
          <a:prstGeom prst="rect">
            <a:avLst/>
          </a:prstGeom>
          <a:solidFill>
            <a:srgbClr val="1B3A6B"/>
          </a:solidFill>
          <a:ln w="12700">
            <a:solidFill>
              <a:srgbClr val="1B3A6B"/>
            </a:solidFill>
            <a:prstDash val="solid"/>
          </a:ln>
        </p:spPr>
        <p:txBody>
          <a:bodyPr/>
          <a:lstStyle/>
          <a:p>
            <a:endParaRPr lang="fr-FR"/>
          </a:p>
        </p:txBody>
      </p:sp>
      <p:sp>
        <p:nvSpPr>
          <p:cNvPr id="3" name="Shape 1"/>
          <p:cNvSpPr/>
          <p:nvPr/>
        </p:nvSpPr>
        <p:spPr>
          <a:xfrm>
            <a:off x="0" y="0"/>
            <a:ext cx="164592" cy="713232"/>
          </a:xfrm>
          <a:prstGeom prst="rect">
            <a:avLst/>
          </a:prstGeom>
          <a:solidFill>
            <a:srgbClr val="856404"/>
          </a:solidFill>
          <a:ln w="12700">
            <a:solidFill>
              <a:srgbClr val="856404"/>
            </a:solidFill>
            <a:prstDash val="solid"/>
          </a:ln>
        </p:spPr>
        <p:txBody>
          <a:bodyPr/>
          <a:lstStyle/>
          <a:p>
            <a:endParaRPr lang="fr-FR"/>
          </a:p>
        </p:txBody>
      </p:sp>
      <p:sp>
        <p:nvSpPr>
          <p:cNvPr id="4" name="Text 2"/>
          <p:cNvSpPr/>
          <p:nvPr/>
        </p:nvSpPr>
        <p:spPr>
          <a:xfrm>
            <a:off x="320040" y="36576"/>
            <a:ext cx="8046720" cy="329184"/>
          </a:xfrm>
          <a:prstGeom prst="rect">
            <a:avLst/>
          </a:prstGeom>
          <a:noFill/>
          <a:ln/>
        </p:spPr>
        <p:txBody>
          <a:bodyPr wrap="square" lIns="0" tIns="0" rIns="0" bIns="0" rtlCol="0" anchor="ctr"/>
          <a:lstStyle/>
          <a:p>
            <a:pPr marL="0" indent="0">
              <a:buNone/>
            </a:pPr>
            <a:r>
              <a:rPr lang="en-US" sz="2000" b="1" dirty="0">
                <a:solidFill>
                  <a:srgbClr val="FFFFFF"/>
                </a:solidFill>
              </a:rPr>
              <a:t>Mon Plan d'Action Personnel</a:t>
            </a:r>
            <a:endParaRPr lang="en-US" sz="2000" dirty="0"/>
          </a:p>
        </p:txBody>
      </p:sp>
      <p:sp>
        <p:nvSpPr>
          <p:cNvPr id="5" name="Text 3"/>
          <p:cNvSpPr/>
          <p:nvPr/>
        </p:nvSpPr>
        <p:spPr>
          <a:xfrm>
            <a:off x="320040" y="384048"/>
            <a:ext cx="8046720" cy="256032"/>
          </a:xfrm>
          <a:prstGeom prst="rect">
            <a:avLst/>
          </a:prstGeom>
          <a:noFill/>
          <a:ln/>
        </p:spPr>
        <p:txBody>
          <a:bodyPr wrap="square" lIns="0" tIns="0" rIns="0" bIns="0" rtlCol="0" anchor="ctr"/>
          <a:lstStyle/>
          <a:p>
            <a:pPr marL="0" indent="0">
              <a:buNone/>
            </a:pPr>
            <a:r>
              <a:rPr lang="en-US" sz="1100" i="1" dirty="0">
                <a:solidFill>
                  <a:srgbClr val="ADC6E5"/>
                </a:solidFill>
              </a:rPr>
              <a:t>Transformez ce chapitre en amélioration concrète de votre pratique</a:t>
            </a:r>
            <a:endParaRPr lang="en-US" sz="1100" dirty="0"/>
          </a:p>
        </p:txBody>
      </p:sp>
      <p:sp>
        <p:nvSpPr>
          <p:cNvPr id="6" name="Shape 4"/>
          <p:cNvSpPr/>
          <p:nvPr/>
        </p:nvSpPr>
        <p:spPr>
          <a:xfrm>
            <a:off x="8339328" y="91440"/>
            <a:ext cx="658368" cy="512064"/>
          </a:xfrm>
          <a:prstGeom prst="rect">
            <a:avLst/>
          </a:prstGeom>
          <a:solidFill>
            <a:srgbClr val="856404"/>
          </a:solidFill>
          <a:ln w="12700">
            <a:solidFill>
              <a:srgbClr val="856404"/>
            </a:solidFill>
            <a:prstDash val="solid"/>
          </a:ln>
        </p:spPr>
        <p:txBody>
          <a:bodyPr/>
          <a:lstStyle/>
          <a:p>
            <a:endParaRPr lang="fr-FR"/>
          </a:p>
        </p:txBody>
      </p:sp>
      <p:sp>
        <p:nvSpPr>
          <p:cNvPr id="7" name="Text 5"/>
          <p:cNvSpPr/>
          <p:nvPr/>
        </p:nvSpPr>
        <p:spPr>
          <a:xfrm>
            <a:off x="8339328" y="91440"/>
            <a:ext cx="658368" cy="512064"/>
          </a:xfrm>
          <a:prstGeom prst="rect">
            <a:avLst/>
          </a:prstGeom>
          <a:noFill/>
          <a:ln/>
        </p:spPr>
        <p:txBody>
          <a:bodyPr wrap="square" lIns="0" tIns="0" rIns="0" bIns="0" rtlCol="0" anchor="ctr"/>
          <a:lstStyle/>
          <a:p>
            <a:pPr marL="0" indent="0" algn="ctr">
              <a:buNone/>
            </a:pPr>
            <a:r>
              <a:rPr lang="en-US" sz="1300" b="1" dirty="0">
                <a:solidFill>
                  <a:srgbClr val="1B3A6B"/>
                </a:solidFill>
              </a:rPr>
              <a:t>EO</a:t>
            </a:r>
            <a:endParaRPr lang="en-US" sz="1300" dirty="0"/>
          </a:p>
        </p:txBody>
      </p:sp>
      <p:sp>
        <p:nvSpPr>
          <p:cNvPr id="8" name="Shape 6"/>
          <p:cNvSpPr/>
          <p:nvPr/>
        </p:nvSpPr>
        <p:spPr>
          <a:xfrm>
            <a:off x="320040" y="822960"/>
            <a:ext cx="8503920" cy="274320"/>
          </a:xfrm>
          <a:prstGeom prst="rect">
            <a:avLst/>
          </a:prstGeom>
          <a:solidFill>
            <a:srgbClr val="EBF3FB"/>
          </a:solidFill>
          <a:ln w="12700">
            <a:solidFill>
              <a:srgbClr val="2E75B6"/>
            </a:solidFill>
            <a:prstDash val="solid"/>
          </a:ln>
        </p:spPr>
        <p:txBody>
          <a:bodyPr/>
          <a:lstStyle/>
          <a:p>
            <a:endParaRPr lang="fr-FR"/>
          </a:p>
        </p:txBody>
      </p:sp>
      <p:sp>
        <p:nvSpPr>
          <p:cNvPr id="9" name="Text 7"/>
          <p:cNvSpPr/>
          <p:nvPr/>
        </p:nvSpPr>
        <p:spPr>
          <a:xfrm>
            <a:off x="457200" y="850392"/>
            <a:ext cx="8321040" cy="219456"/>
          </a:xfrm>
          <a:prstGeom prst="rect">
            <a:avLst/>
          </a:prstGeom>
          <a:noFill/>
          <a:ln/>
        </p:spPr>
        <p:txBody>
          <a:bodyPr wrap="square" lIns="0" tIns="0" rIns="0" bIns="0" rtlCol="0" anchor="ctr"/>
          <a:lstStyle/>
          <a:p>
            <a:pPr marL="0" indent="0">
              <a:buNone/>
            </a:pPr>
            <a:r>
              <a:rPr lang="en-US" sz="950" i="1" dirty="0">
                <a:solidFill>
                  <a:srgbClr val="1B3A6B"/>
                </a:solidFill>
              </a:rPr>
              <a:t>Complétez ce template MAINTENANT, pendant que les apprentissages sont frais. Définissez 1 action concrète par horizon.</a:t>
            </a:r>
            <a:endParaRPr lang="en-US" sz="950" dirty="0"/>
          </a:p>
        </p:txBody>
      </p:sp>
      <p:sp>
        <p:nvSpPr>
          <p:cNvPr id="10" name="Shape 8"/>
          <p:cNvSpPr/>
          <p:nvPr/>
        </p:nvSpPr>
        <p:spPr>
          <a:xfrm>
            <a:off x="320040" y="1170432"/>
            <a:ext cx="1645920" cy="310896"/>
          </a:xfrm>
          <a:prstGeom prst="rect">
            <a:avLst/>
          </a:prstGeom>
          <a:solidFill>
            <a:srgbClr val="1B3A6B"/>
          </a:solidFill>
          <a:ln w="12700">
            <a:solidFill>
              <a:srgbClr val="1B3A6B"/>
            </a:solidFill>
            <a:prstDash val="solid"/>
          </a:ln>
        </p:spPr>
        <p:txBody>
          <a:bodyPr/>
          <a:lstStyle/>
          <a:p>
            <a:endParaRPr lang="fr-FR"/>
          </a:p>
        </p:txBody>
      </p:sp>
      <p:sp>
        <p:nvSpPr>
          <p:cNvPr id="11" name="Text 9"/>
          <p:cNvSpPr/>
          <p:nvPr/>
        </p:nvSpPr>
        <p:spPr>
          <a:xfrm>
            <a:off x="374904" y="1197864"/>
            <a:ext cx="1536192" cy="256032"/>
          </a:xfrm>
          <a:prstGeom prst="rect">
            <a:avLst/>
          </a:prstGeom>
          <a:noFill/>
          <a:ln/>
        </p:spPr>
        <p:txBody>
          <a:bodyPr wrap="square" lIns="0" tIns="0" rIns="0" bIns="0" rtlCol="0" anchor="ctr"/>
          <a:lstStyle/>
          <a:p>
            <a:pPr marL="0" indent="0" algn="ctr">
              <a:buNone/>
            </a:pPr>
            <a:r>
              <a:rPr lang="en-US" sz="850" b="1" dirty="0">
                <a:solidFill>
                  <a:srgbClr val="FFFFFF"/>
                </a:solidFill>
              </a:rPr>
              <a:t>MON ERREUR PRIORITAIRE</a:t>
            </a:r>
            <a:endParaRPr lang="en-US" sz="850" dirty="0"/>
          </a:p>
        </p:txBody>
      </p:sp>
      <p:sp>
        <p:nvSpPr>
          <p:cNvPr id="12" name="Shape 10"/>
          <p:cNvSpPr/>
          <p:nvPr/>
        </p:nvSpPr>
        <p:spPr>
          <a:xfrm>
            <a:off x="1965960" y="1170432"/>
            <a:ext cx="1645920" cy="310896"/>
          </a:xfrm>
          <a:prstGeom prst="rect">
            <a:avLst/>
          </a:prstGeom>
          <a:solidFill>
            <a:srgbClr val="1B3A6B"/>
          </a:solidFill>
          <a:ln w="12700">
            <a:solidFill>
              <a:srgbClr val="1B3A6B"/>
            </a:solidFill>
            <a:prstDash val="solid"/>
          </a:ln>
        </p:spPr>
        <p:txBody>
          <a:bodyPr/>
          <a:lstStyle/>
          <a:p>
            <a:endParaRPr lang="fr-FR"/>
          </a:p>
        </p:txBody>
      </p:sp>
      <p:sp>
        <p:nvSpPr>
          <p:cNvPr id="13" name="Text 11"/>
          <p:cNvSpPr/>
          <p:nvPr/>
        </p:nvSpPr>
        <p:spPr>
          <a:xfrm>
            <a:off x="2020824" y="1197864"/>
            <a:ext cx="1536192" cy="256032"/>
          </a:xfrm>
          <a:prstGeom prst="rect">
            <a:avLst/>
          </a:prstGeom>
          <a:noFill/>
          <a:ln/>
        </p:spPr>
        <p:txBody>
          <a:bodyPr wrap="square" lIns="0" tIns="0" rIns="0" bIns="0" rtlCol="0" anchor="ctr"/>
          <a:lstStyle/>
          <a:p>
            <a:pPr marL="0" indent="0" algn="ctr">
              <a:buNone/>
            </a:pPr>
            <a:r>
              <a:rPr lang="en-US" sz="850" b="1" dirty="0">
                <a:solidFill>
                  <a:srgbClr val="FFFFFF"/>
                </a:solidFill>
              </a:rPr>
              <a:t>SITUATION ACTUELLE</a:t>
            </a:r>
            <a:endParaRPr lang="en-US" sz="850" dirty="0"/>
          </a:p>
        </p:txBody>
      </p:sp>
      <p:sp>
        <p:nvSpPr>
          <p:cNvPr id="14" name="Shape 12"/>
          <p:cNvSpPr/>
          <p:nvPr/>
        </p:nvSpPr>
        <p:spPr>
          <a:xfrm>
            <a:off x="3611880" y="1170432"/>
            <a:ext cx="1645920" cy="310896"/>
          </a:xfrm>
          <a:prstGeom prst="rect">
            <a:avLst/>
          </a:prstGeom>
          <a:solidFill>
            <a:srgbClr val="1B3A6B"/>
          </a:solidFill>
          <a:ln w="12700">
            <a:solidFill>
              <a:srgbClr val="1B3A6B"/>
            </a:solidFill>
            <a:prstDash val="solid"/>
          </a:ln>
        </p:spPr>
        <p:txBody>
          <a:bodyPr/>
          <a:lstStyle/>
          <a:p>
            <a:endParaRPr lang="fr-FR"/>
          </a:p>
        </p:txBody>
      </p:sp>
      <p:sp>
        <p:nvSpPr>
          <p:cNvPr id="15" name="Text 13"/>
          <p:cNvSpPr/>
          <p:nvPr/>
        </p:nvSpPr>
        <p:spPr>
          <a:xfrm>
            <a:off x="3666744" y="1197864"/>
            <a:ext cx="1536192" cy="256032"/>
          </a:xfrm>
          <a:prstGeom prst="rect">
            <a:avLst/>
          </a:prstGeom>
          <a:noFill/>
          <a:ln/>
        </p:spPr>
        <p:txBody>
          <a:bodyPr wrap="square" lIns="0" tIns="0" rIns="0" bIns="0" rtlCol="0" anchor="ctr"/>
          <a:lstStyle/>
          <a:p>
            <a:pPr marL="0" indent="0" algn="ctr">
              <a:buNone/>
            </a:pPr>
            <a:r>
              <a:rPr lang="en-US" sz="850" b="1" dirty="0">
                <a:solidFill>
                  <a:srgbClr val="FFFFFF"/>
                </a:solidFill>
              </a:rPr>
              <a:t>OBJECTIF CIBLE</a:t>
            </a:r>
            <a:endParaRPr lang="en-US" sz="850" dirty="0"/>
          </a:p>
        </p:txBody>
      </p:sp>
      <p:sp>
        <p:nvSpPr>
          <p:cNvPr id="16" name="Shape 14"/>
          <p:cNvSpPr/>
          <p:nvPr/>
        </p:nvSpPr>
        <p:spPr>
          <a:xfrm>
            <a:off x="5257800" y="1170432"/>
            <a:ext cx="2194560" cy="310896"/>
          </a:xfrm>
          <a:prstGeom prst="rect">
            <a:avLst/>
          </a:prstGeom>
          <a:solidFill>
            <a:srgbClr val="1B3A6B"/>
          </a:solidFill>
          <a:ln w="12700">
            <a:solidFill>
              <a:srgbClr val="1B3A6B"/>
            </a:solidFill>
            <a:prstDash val="solid"/>
          </a:ln>
        </p:spPr>
        <p:txBody>
          <a:bodyPr/>
          <a:lstStyle/>
          <a:p>
            <a:endParaRPr lang="fr-FR"/>
          </a:p>
        </p:txBody>
      </p:sp>
      <p:sp>
        <p:nvSpPr>
          <p:cNvPr id="17" name="Text 15"/>
          <p:cNvSpPr/>
          <p:nvPr/>
        </p:nvSpPr>
        <p:spPr>
          <a:xfrm>
            <a:off x="5312664" y="1197864"/>
            <a:ext cx="2084832" cy="256032"/>
          </a:xfrm>
          <a:prstGeom prst="rect">
            <a:avLst/>
          </a:prstGeom>
          <a:noFill/>
          <a:ln/>
        </p:spPr>
        <p:txBody>
          <a:bodyPr wrap="square" lIns="0" tIns="0" rIns="0" bIns="0" rtlCol="0" anchor="ctr"/>
          <a:lstStyle/>
          <a:p>
            <a:pPr marL="0" indent="0" algn="ctr">
              <a:buNone/>
            </a:pPr>
            <a:r>
              <a:rPr lang="en-US" sz="850" b="1" dirty="0">
                <a:solidFill>
                  <a:srgbClr val="FFFFFF"/>
                </a:solidFill>
              </a:rPr>
              <a:t>ACTION CONCRÈTE</a:t>
            </a:r>
            <a:endParaRPr lang="en-US" sz="850" dirty="0"/>
          </a:p>
        </p:txBody>
      </p:sp>
      <p:sp>
        <p:nvSpPr>
          <p:cNvPr id="18" name="Shape 16"/>
          <p:cNvSpPr/>
          <p:nvPr/>
        </p:nvSpPr>
        <p:spPr>
          <a:xfrm>
            <a:off x="7452360" y="1170432"/>
            <a:ext cx="1097280" cy="310896"/>
          </a:xfrm>
          <a:prstGeom prst="rect">
            <a:avLst/>
          </a:prstGeom>
          <a:solidFill>
            <a:srgbClr val="1B3A6B"/>
          </a:solidFill>
          <a:ln w="12700">
            <a:solidFill>
              <a:srgbClr val="1B3A6B"/>
            </a:solidFill>
            <a:prstDash val="solid"/>
          </a:ln>
        </p:spPr>
        <p:txBody>
          <a:bodyPr/>
          <a:lstStyle/>
          <a:p>
            <a:endParaRPr lang="fr-FR"/>
          </a:p>
        </p:txBody>
      </p:sp>
      <p:sp>
        <p:nvSpPr>
          <p:cNvPr id="19" name="Text 17"/>
          <p:cNvSpPr/>
          <p:nvPr/>
        </p:nvSpPr>
        <p:spPr>
          <a:xfrm>
            <a:off x="7507224" y="1197864"/>
            <a:ext cx="987552" cy="256032"/>
          </a:xfrm>
          <a:prstGeom prst="rect">
            <a:avLst/>
          </a:prstGeom>
          <a:noFill/>
          <a:ln/>
        </p:spPr>
        <p:txBody>
          <a:bodyPr wrap="square" lIns="0" tIns="0" rIns="0" bIns="0" rtlCol="0" anchor="ctr"/>
          <a:lstStyle/>
          <a:p>
            <a:pPr marL="0" indent="0" algn="ctr">
              <a:buNone/>
            </a:pPr>
            <a:r>
              <a:rPr lang="en-US" sz="850" b="1" dirty="0">
                <a:solidFill>
                  <a:srgbClr val="FFFFFF"/>
                </a:solidFill>
              </a:rPr>
              <a:t>ÉCHÉANCE</a:t>
            </a:r>
            <a:endParaRPr lang="en-US" sz="850" dirty="0"/>
          </a:p>
        </p:txBody>
      </p:sp>
      <p:sp>
        <p:nvSpPr>
          <p:cNvPr id="20" name="Shape 18"/>
          <p:cNvSpPr/>
          <p:nvPr/>
        </p:nvSpPr>
        <p:spPr>
          <a:xfrm>
            <a:off x="320040" y="1517904"/>
            <a:ext cx="1645920" cy="457200"/>
          </a:xfrm>
          <a:prstGeom prst="rect">
            <a:avLst/>
          </a:prstGeom>
          <a:solidFill>
            <a:srgbClr val="EBF3FB"/>
          </a:solidFill>
          <a:ln w="12700">
            <a:solidFill>
              <a:srgbClr val="F5F5F7"/>
            </a:solidFill>
            <a:prstDash val="solid"/>
          </a:ln>
        </p:spPr>
        <p:txBody>
          <a:bodyPr/>
          <a:lstStyle/>
          <a:p>
            <a:endParaRPr lang="fr-FR"/>
          </a:p>
        </p:txBody>
      </p:sp>
      <p:sp>
        <p:nvSpPr>
          <p:cNvPr id="21" name="Text 19"/>
          <p:cNvSpPr/>
          <p:nvPr/>
        </p:nvSpPr>
        <p:spPr>
          <a:xfrm>
            <a:off x="393192" y="1545336"/>
            <a:ext cx="1499616" cy="402336"/>
          </a:xfrm>
          <a:prstGeom prst="rect">
            <a:avLst/>
          </a:prstGeom>
          <a:noFill/>
          <a:ln/>
        </p:spPr>
        <p:txBody>
          <a:bodyPr wrap="square" lIns="0" tIns="0" rIns="0" bIns="0" rtlCol="0" anchor="ctr"/>
          <a:lstStyle/>
          <a:p>
            <a:pPr marL="0" indent="0">
              <a:buNone/>
            </a:pPr>
            <a:r>
              <a:rPr lang="en-US" sz="900" i="1" dirty="0">
                <a:solidFill>
                  <a:srgbClr val="595959"/>
                </a:solidFill>
              </a:rPr>
              <a:t>Erreur N°___</a:t>
            </a:r>
            <a:endParaRPr lang="en-US" sz="900" dirty="0"/>
          </a:p>
        </p:txBody>
      </p:sp>
      <p:sp>
        <p:nvSpPr>
          <p:cNvPr id="22" name="Shape 20"/>
          <p:cNvSpPr/>
          <p:nvPr/>
        </p:nvSpPr>
        <p:spPr>
          <a:xfrm>
            <a:off x="1965960" y="1517904"/>
            <a:ext cx="1645920" cy="457200"/>
          </a:xfrm>
          <a:prstGeom prst="rect">
            <a:avLst/>
          </a:prstGeom>
          <a:solidFill>
            <a:srgbClr val="EBF3FB"/>
          </a:solidFill>
          <a:ln w="12700">
            <a:solidFill>
              <a:srgbClr val="F5F5F7"/>
            </a:solidFill>
            <a:prstDash val="solid"/>
          </a:ln>
        </p:spPr>
        <p:txBody>
          <a:bodyPr/>
          <a:lstStyle/>
          <a:p>
            <a:endParaRPr lang="fr-FR"/>
          </a:p>
        </p:txBody>
      </p:sp>
      <p:sp>
        <p:nvSpPr>
          <p:cNvPr id="23" name="Text 21"/>
          <p:cNvSpPr/>
          <p:nvPr/>
        </p:nvSpPr>
        <p:spPr>
          <a:xfrm>
            <a:off x="2039112" y="1545336"/>
            <a:ext cx="1499616" cy="402336"/>
          </a:xfrm>
          <a:prstGeom prst="rect">
            <a:avLst/>
          </a:prstGeom>
          <a:noFill/>
          <a:ln/>
        </p:spPr>
        <p:txBody>
          <a:bodyPr wrap="square" lIns="0" tIns="0" rIns="0" bIns="0" rtlCol="0" anchor="ctr"/>
          <a:lstStyle/>
          <a:p>
            <a:pPr marL="0" indent="0">
              <a:buNone/>
            </a:pPr>
            <a:r>
              <a:rPr lang="en-US" sz="900" i="1" dirty="0">
                <a:solidFill>
                  <a:srgbClr val="595959"/>
                </a:solidFill>
              </a:rPr>
              <a:t>Score : ___/5</a:t>
            </a:r>
            <a:endParaRPr lang="en-US" sz="900" dirty="0"/>
          </a:p>
        </p:txBody>
      </p:sp>
      <p:sp>
        <p:nvSpPr>
          <p:cNvPr id="24" name="Shape 22"/>
          <p:cNvSpPr/>
          <p:nvPr/>
        </p:nvSpPr>
        <p:spPr>
          <a:xfrm>
            <a:off x="3611880" y="1517904"/>
            <a:ext cx="1645920" cy="457200"/>
          </a:xfrm>
          <a:prstGeom prst="rect">
            <a:avLst/>
          </a:prstGeom>
          <a:solidFill>
            <a:srgbClr val="EBF3FB"/>
          </a:solidFill>
          <a:ln w="12700">
            <a:solidFill>
              <a:srgbClr val="F5F5F7"/>
            </a:solidFill>
            <a:prstDash val="solid"/>
          </a:ln>
        </p:spPr>
        <p:txBody>
          <a:bodyPr/>
          <a:lstStyle/>
          <a:p>
            <a:endParaRPr lang="fr-FR"/>
          </a:p>
        </p:txBody>
      </p:sp>
      <p:sp>
        <p:nvSpPr>
          <p:cNvPr id="25" name="Text 23"/>
          <p:cNvSpPr/>
          <p:nvPr/>
        </p:nvSpPr>
        <p:spPr>
          <a:xfrm>
            <a:off x="3685032" y="1545336"/>
            <a:ext cx="1499616" cy="402336"/>
          </a:xfrm>
          <a:prstGeom prst="rect">
            <a:avLst/>
          </a:prstGeom>
          <a:noFill/>
          <a:ln/>
        </p:spPr>
        <p:txBody>
          <a:bodyPr wrap="square" lIns="0" tIns="0" rIns="0" bIns="0" rtlCol="0" anchor="ctr"/>
          <a:lstStyle/>
          <a:p>
            <a:pPr marL="0" indent="0">
              <a:buNone/>
            </a:pPr>
            <a:r>
              <a:rPr lang="en-US" sz="900" i="1" dirty="0">
                <a:solidFill>
                  <a:srgbClr val="595959"/>
                </a:solidFill>
              </a:rPr>
              <a:t>Atteindre ___/5</a:t>
            </a:r>
            <a:endParaRPr lang="en-US" sz="900" dirty="0"/>
          </a:p>
        </p:txBody>
      </p:sp>
      <p:sp>
        <p:nvSpPr>
          <p:cNvPr id="26" name="Shape 24"/>
          <p:cNvSpPr/>
          <p:nvPr/>
        </p:nvSpPr>
        <p:spPr>
          <a:xfrm>
            <a:off x="5257800" y="1517904"/>
            <a:ext cx="2194560" cy="457200"/>
          </a:xfrm>
          <a:prstGeom prst="rect">
            <a:avLst/>
          </a:prstGeom>
          <a:solidFill>
            <a:srgbClr val="EBF3FB"/>
          </a:solidFill>
          <a:ln w="12700">
            <a:solidFill>
              <a:srgbClr val="F5F5F7"/>
            </a:solidFill>
            <a:prstDash val="solid"/>
          </a:ln>
        </p:spPr>
        <p:txBody>
          <a:bodyPr/>
          <a:lstStyle/>
          <a:p>
            <a:endParaRPr lang="fr-FR"/>
          </a:p>
        </p:txBody>
      </p:sp>
      <p:sp>
        <p:nvSpPr>
          <p:cNvPr id="27" name="Text 25"/>
          <p:cNvSpPr/>
          <p:nvPr/>
        </p:nvSpPr>
        <p:spPr>
          <a:xfrm>
            <a:off x="5330952" y="1545336"/>
            <a:ext cx="2048256" cy="402336"/>
          </a:xfrm>
          <a:prstGeom prst="rect">
            <a:avLst/>
          </a:prstGeom>
          <a:noFill/>
          <a:ln/>
        </p:spPr>
        <p:txBody>
          <a:bodyPr wrap="square" lIns="0" tIns="0" rIns="0" bIns="0" rtlCol="0" anchor="ctr"/>
          <a:lstStyle/>
          <a:p>
            <a:pPr marL="0" indent="0">
              <a:buNone/>
            </a:pPr>
            <a:r>
              <a:rPr lang="en-US" sz="900" i="1" dirty="0">
                <a:solidFill>
                  <a:srgbClr val="595959"/>
                </a:solidFill>
              </a:rPr>
              <a:t>[Action précise]</a:t>
            </a:r>
            <a:endParaRPr lang="en-US" sz="900" dirty="0"/>
          </a:p>
        </p:txBody>
      </p:sp>
      <p:sp>
        <p:nvSpPr>
          <p:cNvPr id="28" name="Shape 26"/>
          <p:cNvSpPr/>
          <p:nvPr/>
        </p:nvSpPr>
        <p:spPr>
          <a:xfrm>
            <a:off x="7452360" y="1517904"/>
            <a:ext cx="1097280" cy="457200"/>
          </a:xfrm>
          <a:prstGeom prst="rect">
            <a:avLst/>
          </a:prstGeom>
          <a:solidFill>
            <a:srgbClr val="EBF3FB"/>
          </a:solidFill>
          <a:ln w="12700">
            <a:solidFill>
              <a:srgbClr val="F5F5F7"/>
            </a:solidFill>
            <a:prstDash val="solid"/>
          </a:ln>
        </p:spPr>
        <p:txBody>
          <a:bodyPr/>
          <a:lstStyle/>
          <a:p>
            <a:endParaRPr lang="fr-FR"/>
          </a:p>
        </p:txBody>
      </p:sp>
      <p:sp>
        <p:nvSpPr>
          <p:cNvPr id="29" name="Text 27"/>
          <p:cNvSpPr/>
          <p:nvPr/>
        </p:nvSpPr>
        <p:spPr>
          <a:xfrm>
            <a:off x="7525512" y="1545336"/>
            <a:ext cx="950976" cy="402336"/>
          </a:xfrm>
          <a:prstGeom prst="rect">
            <a:avLst/>
          </a:prstGeom>
          <a:noFill/>
          <a:ln/>
        </p:spPr>
        <p:txBody>
          <a:bodyPr wrap="square" lIns="0" tIns="0" rIns="0" bIns="0" rtlCol="0" anchor="ctr"/>
          <a:lstStyle/>
          <a:p>
            <a:pPr marL="0" indent="0">
              <a:buNone/>
            </a:pPr>
            <a:r>
              <a:rPr lang="en-US" sz="900" i="1" dirty="0">
                <a:solidFill>
                  <a:srgbClr val="595959"/>
                </a:solidFill>
              </a:rPr>
              <a:t>Prochaine mission</a:t>
            </a:r>
            <a:endParaRPr lang="en-US" sz="900" dirty="0"/>
          </a:p>
        </p:txBody>
      </p:sp>
      <p:sp>
        <p:nvSpPr>
          <p:cNvPr id="30" name="Shape 28"/>
          <p:cNvSpPr/>
          <p:nvPr/>
        </p:nvSpPr>
        <p:spPr>
          <a:xfrm>
            <a:off x="320040" y="2020824"/>
            <a:ext cx="1645920" cy="457200"/>
          </a:xfrm>
          <a:prstGeom prst="rect">
            <a:avLst/>
          </a:prstGeom>
          <a:solidFill>
            <a:srgbClr val="FFFFFF"/>
          </a:solidFill>
          <a:ln w="12700">
            <a:solidFill>
              <a:srgbClr val="F5F5F7"/>
            </a:solidFill>
            <a:prstDash val="solid"/>
          </a:ln>
        </p:spPr>
        <p:txBody>
          <a:bodyPr/>
          <a:lstStyle/>
          <a:p>
            <a:endParaRPr lang="fr-FR"/>
          </a:p>
        </p:txBody>
      </p:sp>
      <p:sp>
        <p:nvSpPr>
          <p:cNvPr id="31" name="Text 29"/>
          <p:cNvSpPr/>
          <p:nvPr/>
        </p:nvSpPr>
        <p:spPr>
          <a:xfrm>
            <a:off x="393192" y="2048256"/>
            <a:ext cx="1499616" cy="402336"/>
          </a:xfrm>
          <a:prstGeom prst="rect">
            <a:avLst/>
          </a:prstGeom>
          <a:noFill/>
          <a:ln/>
        </p:spPr>
        <p:txBody>
          <a:bodyPr wrap="square" lIns="0" tIns="0" rIns="0" bIns="0" rtlCol="0" anchor="ctr"/>
          <a:lstStyle/>
          <a:p>
            <a:pPr marL="0" indent="0">
              <a:buNone/>
            </a:pPr>
            <a:r>
              <a:rPr lang="en-US" sz="900" i="1" dirty="0">
                <a:solidFill>
                  <a:srgbClr val="595959"/>
                </a:solidFill>
              </a:rPr>
              <a:t>Erreur N°___</a:t>
            </a:r>
            <a:endParaRPr lang="en-US" sz="900" dirty="0"/>
          </a:p>
        </p:txBody>
      </p:sp>
      <p:sp>
        <p:nvSpPr>
          <p:cNvPr id="32" name="Shape 30"/>
          <p:cNvSpPr/>
          <p:nvPr/>
        </p:nvSpPr>
        <p:spPr>
          <a:xfrm>
            <a:off x="1965960" y="2020824"/>
            <a:ext cx="1645920" cy="457200"/>
          </a:xfrm>
          <a:prstGeom prst="rect">
            <a:avLst/>
          </a:prstGeom>
          <a:solidFill>
            <a:srgbClr val="FFFFFF"/>
          </a:solidFill>
          <a:ln w="12700">
            <a:solidFill>
              <a:srgbClr val="F5F5F7"/>
            </a:solidFill>
            <a:prstDash val="solid"/>
          </a:ln>
        </p:spPr>
        <p:txBody>
          <a:bodyPr/>
          <a:lstStyle/>
          <a:p>
            <a:endParaRPr lang="fr-FR"/>
          </a:p>
        </p:txBody>
      </p:sp>
      <p:sp>
        <p:nvSpPr>
          <p:cNvPr id="33" name="Text 31"/>
          <p:cNvSpPr/>
          <p:nvPr/>
        </p:nvSpPr>
        <p:spPr>
          <a:xfrm>
            <a:off x="2039112" y="2048256"/>
            <a:ext cx="1499616" cy="402336"/>
          </a:xfrm>
          <a:prstGeom prst="rect">
            <a:avLst/>
          </a:prstGeom>
          <a:noFill/>
          <a:ln/>
        </p:spPr>
        <p:txBody>
          <a:bodyPr wrap="square" lIns="0" tIns="0" rIns="0" bIns="0" rtlCol="0" anchor="ctr"/>
          <a:lstStyle/>
          <a:p>
            <a:pPr marL="0" indent="0">
              <a:buNone/>
            </a:pPr>
            <a:r>
              <a:rPr lang="en-US" sz="900" i="1" dirty="0">
                <a:solidFill>
                  <a:srgbClr val="595959"/>
                </a:solidFill>
              </a:rPr>
              <a:t>Score : ___/5</a:t>
            </a:r>
            <a:endParaRPr lang="en-US" sz="900" dirty="0"/>
          </a:p>
        </p:txBody>
      </p:sp>
      <p:sp>
        <p:nvSpPr>
          <p:cNvPr id="34" name="Shape 32"/>
          <p:cNvSpPr/>
          <p:nvPr/>
        </p:nvSpPr>
        <p:spPr>
          <a:xfrm>
            <a:off x="3611880" y="2020824"/>
            <a:ext cx="1645920" cy="457200"/>
          </a:xfrm>
          <a:prstGeom prst="rect">
            <a:avLst/>
          </a:prstGeom>
          <a:solidFill>
            <a:srgbClr val="FFFFFF"/>
          </a:solidFill>
          <a:ln w="12700">
            <a:solidFill>
              <a:srgbClr val="F5F5F7"/>
            </a:solidFill>
            <a:prstDash val="solid"/>
          </a:ln>
        </p:spPr>
        <p:txBody>
          <a:bodyPr/>
          <a:lstStyle/>
          <a:p>
            <a:endParaRPr lang="fr-FR"/>
          </a:p>
        </p:txBody>
      </p:sp>
      <p:sp>
        <p:nvSpPr>
          <p:cNvPr id="35" name="Text 33"/>
          <p:cNvSpPr/>
          <p:nvPr/>
        </p:nvSpPr>
        <p:spPr>
          <a:xfrm>
            <a:off x="3685032" y="2048256"/>
            <a:ext cx="1499616" cy="402336"/>
          </a:xfrm>
          <a:prstGeom prst="rect">
            <a:avLst/>
          </a:prstGeom>
          <a:noFill/>
          <a:ln/>
        </p:spPr>
        <p:txBody>
          <a:bodyPr wrap="square" lIns="0" tIns="0" rIns="0" bIns="0" rtlCol="0" anchor="ctr"/>
          <a:lstStyle/>
          <a:p>
            <a:pPr marL="0" indent="0">
              <a:buNone/>
            </a:pPr>
            <a:r>
              <a:rPr lang="en-US" sz="900" i="1" dirty="0">
                <a:solidFill>
                  <a:srgbClr val="595959"/>
                </a:solidFill>
              </a:rPr>
              <a:t>Atteindre ___/5</a:t>
            </a:r>
            <a:endParaRPr lang="en-US" sz="900" dirty="0"/>
          </a:p>
        </p:txBody>
      </p:sp>
      <p:sp>
        <p:nvSpPr>
          <p:cNvPr id="36" name="Shape 34"/>
          <p:cNvSpPr/>
          <p:nvPr/>
        </p:nvSpPr>
        <p:spPr>
          <a:xfrm>
            <a:off x="5257800" y="2020824"/>
            <a:ext cx="2194560" cy="457200"/>
          </a:xfrm>
          <a:prstGeom prst="rect">
            <a:avLst/>
          </a:prstGeom>
          <a:solidFill>
            <a:srgbClr val="FFFFFF"/>
          </a:solidFill>
          <a:ln w="12700">
            <a:solidFill>
              <a:srgbClr val="F5F5F7"/>
            </a:solidFill>
            <a:prstDash val="solid"/>
          </a:ln>
        </p:spPr>
        <p:txBody>
          <a:bodyPr/>
          <a:lstStyle/>
          <a:p>
            <a:endParaRPr lang="fr-FR"/>
          </a:p>
        </p:txBody>
      </p:sp>
      <p:sp>
        <p:nvSpPr>
          <p:cNvPr id="37" name="Text 35"/>
          <p:cNvSpPr/>
          <p:nvPr/>
        </p:nvSpPr>
        <p:spPr>
          <a:xfrm>
            <a:off x="5330952" y="2048256"/>
            <a:ext cx="2048256" cy="402336"/>
          </a:xfrm>
          <a:prstGeom prst="rect">
            <a:avLst/>
          </a:prstGeom>
          <a:noFill/>
          <a:ln/>
        </p:spPr>
        <p:txBody>
          <a:bodyPr wrap="square" lIns="0" tIns="0" rIns="0" bIns="0" rtlCol="0" anchor="ctr"/>
          <a:lstStyle/>
          <a:p>
            <a:pPr marL="0" indent="0">
              <a:buNone/>
            </a:pPr>
            <a:r>
              <a:rPr lang="en-US" sz="900" i="1" dirty="0">
                <a:solidFill>
                  <a:srgbClr val="595959"/>
                </a:solidFill>
              </a:rPr>
              <a:t>[Action précise]</a:t>
            </a:r>
            <a:endParaRPr lang="en-US" sz="900" dirty="0"/>
          </a:p>
        </p:txBody>
      </p:sp>
      <p:sp>
        <p:nvSpPr>
          <p:cNvPr id="38" name="Shape 36"/>
          <p:cNvSpPr/>
          <p:nvPr/>
        </p:nvSpPr>
        <p:spPr>
          <a:xfrm>
            <a:off x="7452360" y="2020824"/>
            <a:ext cx="1097280" cy="457200"/>
          </a:xfrm>
          <a:prstGeom prst="rect">
            <a:avLst/>
          </a:prstGeom>
          <a:solidFill>
            <a:srgbClr val="FFFFFF"/>
          </a:solidFill>
          <a:ln w="12700">
            <a:solidFill>
              <a:srgbClr val="F5F5F7"/>
            </a:solidFill>
            <a:prstDash val="solid"/>
          </a:ln>
        </p:spPr>
        <p:txBody>
          <a:bodyPr/>
          <a:lstStyle/>
          <a:p>
            <a:endParaRPr lang="fr-FR"/>
          </a:p>
        </p:txBody>
      </p:sp>
      <p:sp>
        <p:nvSpPr>
          <p:cNvPr id="39" name="Text 37"/>
          <p:cNvSpPr/>
          <p:nvPr/>
        </p:nvSpPr>
        <p:spPr>
          <a:xfrm>
            <a:off x="7525512" y="2048256"/>
            <a:ext cx="950976" cy="402336"/>
          </a:xfrm>
          <a:prstGeom prst="rect">
            <a:avLst/>
          </a:prstGeom>
          <a:noFill/>
          <a:ln/>
        </p:spPr>
        <p:txBody>
          <a:bodyPr wrap="square" lIns="0" tIns="0" rIns="0" bIns="0" rtlCol="0" anchor="ctr"/>
          <a:lstStyle/>
          <a:p>
            <a:pPr marL="0" indent="0">
              <a:buNone/>
            </a:pPr>
            <a:r>
              <a:rPr lang="en-US" sz="900" i="1" dirty="0">
                <a:solidFill>
                  <a:srgbClr val="595959"/>
                </a:solidFill>
              </a:rPr>
              <a:t>Dans 3 mois</a:t>
            </a:r>
            <a:endParaRPr lang="en-US" sz="900" dirty="0"/>
          </a:p>
        </p:txBody>
      </p:sp>
      <p:sp>
        <p:nvSpPr>
          <p:cNvPr id="40" name="Shape 38"/>
          <p:cNvSpPr/>
          <p:nvPr/>
        </p:nvSpPr>
        <p:spPr>
          <a:xfrm>
            <a:off x="320040" y="2523744"/>
            <a:ext cx="1645920" cy="457200"/>
          </a:xfrm>
          <a:prstGeom prst="rect">
            <a:avLst/>
          </a:prstGeom>
          <a:solidFill>
            <a:srgbClr val="EBF3FB"/>
          </a:solidFill>
          <a:ln w="12700">
            <a:solidFill>
              <a:srgbClr val="F5F5F7"/>
            </a:solidFill>
            <a:prstDash val="solid"/>
          </a:ln>
        </p:spPr>
        <p:txBody>
          <a:bodyPr/>
          <a:lstStyle/>
          <a:p>
            <a:endParaRPr lang="fr-FR"/>
          </a:p>
        </p:txBody>
      </p:sp>
      <p:sp>
        <p:nvSpPr>
          <p:cNvPr id="41" name="Text 39"/>
          <p:cNvSpPr/>
          <p:nvPr/>
        </p:nvSpPr>
        <p:spPr>
          <a:xfrm>
            <a:off x="393192" y="2551176"/>
            <a:ext cx="1499616" cy="402336"/>
          </a:xfrm>
          <a:prstGeom prst="rect">
            <a:avLst/>
          </a:prstGeom>
          <a:noFill/>
          <a:ln/>
        </p:spPr>
        <p:txBody>
          <a:bodyPr wrap="square" lIns="0" tIns="0" rIns="0" bIns="0" rtlCol="0" anchor="ctr"/>
          <a:lstStyle/>
          <a:p>
            <a:pPr marL="0" indent="0">
              <a:buNone/>
            </a:pPr>
            <a:r>
              <a:rPr lang="en-US" sz="900" i="1" dirty="0">
                <a:solidFill>
                  <a:srgbClr val="595959"/>
                </a:solidFill>
              </a:rPr>
              <a:t>Erreur N°___</a:t>
            </a:r>
            <a:endParaRPr lang="en-US" sz="900" dirty="0"/>
          </a:p>
        </p:txBody>
      </p:sp>
      <p:sp>
        <p:nvSpPr>
          <p:cNvPr id="42" name="Shape 40"/>
          <p:cNvSpPr/>
          <p:nvPr/>
        </p:nvSpPr>
        <p:spPr>
          <a:xfrm>
            <a:off x="1965960" y="2523744"/>
            <a:ext cx="1645920" cy="457200"/>
          </a:xfrm>
          <a:prstGeom prst="rect">
            <a:avLst/>
          </a:prstGeom>
          <a:solidFill>
            <a:srgbClr val="EBF3FB"/>
          </a:solidFill>
          <a:ln w="12700">
            <a:solidFill>
              <a:srgbClr val="F5F5F7"/>
            </a:solidFill>
            <a:prstDash val="solid"/>
          </a:ln>
        </p:spPr>
        <p:txBody>
          <a:bodyPr/>
          <a:lstStyle/>
          <a:p>
            <a:endParaRPr lang="fr-FR"/>
          </a:p>
        </p:txBody>
      </p:sp>
      <p:sp>
        <p:nvSpPr>
          <p:cNvPr id="43" name="Text 41"/>
          <p:cNvSpPr/>
          <p:nvPr/>
        </p:nvSpPr>
        <p:spPr>
          <a:xfrm>
            <a:off x="2039112" y="2551176"/>
            <a:ext cx="1499616" cy="402336"/>
          </a:xfrm>
          <a:prstGeom prst="rect">
            <a:avLst/>
          </a:prstGeom>
          <a:noFill/>
          <a:ln/>
        </p:spPr>
        <p:txBody>
          <a:bodyPr wrap="square" lIns="0" tIns="0" rIns="0" bIns="0" rtlCol="0" anchor="ctr"/>
          <a:lstStyle/>
          <a:p>
            <a:pPr marL="0" indent="0">
              <a:buNone/>
            </a:pPr>
            <a:r>
              <a:rPr lang="en-US" sz="900" i="1" dirty="0">
                <a:solidFill>
                  <a:srgbClr val="595959"/>
                </a:solidFill>
              </a:rPr>
              <a:t>Score : ___/5</a:t>
            </a:r>
            <a:endParaRPr lang="en-US" sz="900" dirty="0"/>
          </a:p>
        </p:txBody>
      </p:sp>
      <p:sp>
        <p:nvSpPr>
          <p:cNvPr id="44" name="Shape 42"/>
          <p:cNvSpPr/>
          <p:nvPr/>
        </p:nvSpPr>
        <p:spPr>
          <a:xfrm>
            <a:off x="3611880" y="2523744"/>
            <a:ext cx="1645920" cy="457200"/>
          </a:xfrm>
          <a:prstGeom prst="rect">
            <a:avLst/>
          </a:prstGeom>
          <a:solidFill>
            <a:srgbClr val="EBF3FB"/>
          </a:solidFill>
          <a:ln w="12700">
            <a:solidFill>
              <a:srgbClr val="F5F5F7"/>
            </a:solidFill>
            <a:prstDash val="solid"/>
          </a:ln>
        </p:spPr>
        <p:txBody>
          <a:bodyPr/>
          <a:lstStyle/>
          <a:p>
            <a:endParaRPr lang="fr-FR"/>
          </a:p>
        </p:txBody>
      </p:sp>
      <p:sp>
        <p:nvSpPr>
          <p:cNvPr id="45" name="Text 43"/>
          <p:cNvSpPr/>
          <p:nvPr/>
        </p:nvSpPr>
        <p:spPr>
          <a:xfrm>
            <a:off x="3685032" y="2551176"/>
            <a:ext cx="1499616" cy="402336"/>
          </a:xfrm>
          <a:prstGeom prst="rect">
            <a:avLst/>
          </a:prstGeom>
          <a:noFill/>
          <a:ln/>
        </p:spPr>
        <p:txBody>
          <a:bodyPr wrap="square" lIns="0" tIns="0" rIns="0" bIns="0" rtlCol="0" anchor="ctr"/>
          <a:lstStyle/>
          <a:p>
            <a:pPr marL="0" indent="0">
              <a:buNone/>
            </a:pPr>
            <a:r>
              <a:rPr lang="en-US" sz="900" i="1" dirty="0">
                <a:solidFill>
                  <a:srgbClr val="595959"/>
                </a:solidFill>
              </a:rPr>
              <a:t>Atteindre ___/5</a:t>
            </a:r>
            <a:endParaRPr lang="en-US" sz="900" dirty="0"/>
          </a:p>
        </p:txBody>
      </p:sp>
      <p:sp>
        <p:nvSpPr>
          <p:cNvPr id="46" name="Shape 44"/>
          <p:cNvSpPr/>
          <p:nvPr/>
        </p:nvSpPr>
        <p:spPr>
          <a:xfrm>
            <a:off x="5257800" y="2523744"/>
            <a:ext cx="2194560" cy="457200"/>
          </a:xfrm>
          <a:prstGeom prst="rect">
            <a:avLst/>
          </a:prstGeom>
          <a:solidFill>
            <a:srgbClr val="EBF3FB"/>
          </a:solidFill>
          <a:ln w="12700">
            <a:solidFill>
              <a:srgbClr val="F5F5F7"/>
            </a:solidFill>
            <a:prstDash val="solid"/>
          </a:ln>
        </p:spPr>
        <p:txBody>
          <a:bodyPr/>
          <a:lstStyle/>
          <a:p>
            <a:endParaRPr lang="fr-FR"/>
          </a:p>
        </p:txBody>
      </p:sp>
      <p:sp>
        <p:nvSpPr>
          <p:cNvPr id="47" name="Text 45"/>
          <p:cNvSpPr/>
          <p:nvPr/>
        </p:nvSpPr>
        <p:spPr>
          <a:xfrm>
            <a:off x="5330952" y="2551176"/>
            <a:ext cx="2048256" cy="402336"/>
          </a:xfrm>
          <a:prstGeom prst="rect">
            <a:avLst/>
          </a:prstGeom>
          <a:noFill/>
          <a:ln/>
        </p:spPr>
        <p:txBody>
          <a:bodyPr wrap="square" lIns="0" tIns="0" rIns="0" bIns="0" rtlCol="0" anchor="ctr"/>
          <a:lstStyle/>
          <a:p>
            <a:pPr marL="0" indent="0">
              <a:buNone/>
            </a:pPr>
            <a:r>
              <a:rPr lang="en-US" sz="900" i="1" dirty="0">
                <a:solidFill>
                  <a:srgbClr val="595959"/>
                </a:solidFill>
              </a:rPr>
              <a:t>[Action précise]</a:t>
            </a:r>
            <a:endParaRPr lang="en-US" sz="900" dirty="0"/>
          </a:p>
        </p:txBody>
      </p:sp>
      <p:sp>
        <p:nvSpPr>
          <p:cNvPr id="48" name="Shape 46"/>
          <p:cNvSpPr/>
          <p:nvPr/>
        </p:nvSpPr>
        <p:spPr>
          <a:xfrm>
            <a:off x="7452360" y="2523744"/>
            <a:ext cx="1097280" cy="457200"/>
          </a:xfrm>
          <a:prstGeom prst="rect">
            <a:avLst/>
          </a:prstGeom>
          <a:solidFill>
            <a:srgbClr val="EBF3FB"/>
          </a:solidFill>
          <a:ln w="12700">
            <a:solidFill>
              <a:srgbClr val="F5F5F7"/>
            </a:solidFill>
            <a:prstDash val="solid"/>
          </a:ln>
        </p:spPr>
        <p:txBody>
          <a:bodyPr/>
          <a:lstStyle/>
          <a:p>
            <a:endParaRPr lang="fr-FR"/>
          </a:p>
        </p:txBody>
      </p:sp>
      <p:sp>
        <p:nvSpPr>
          <p:cNvPr id="49" name="Text 47"/>
          <p:cNvSpPr/>
          <p:nvPr/>
        </p:nvSpPr>
        <p:spPr>
          <a:xfrm>
            <a:off x="7525512" y="2551176"/>
            <a:ext cx="950976" cy="402336"/>
          </a:xfrm>
          <a:prstGeom prst="rect">
            <a:avLst/>
          </a:prstGeom>
          <a:noFill/>
          <a:ln/>
        </p:spPr>
        <p:txBody>
          <a:bodyPr wrap="square" lIns="0" tIns="0" rIns="0" bIns="0" rtlCol="0" anchor="ctr"/>
          <a:lstStyle/>
          <a:p>
            <a:pPr marL="0" indent="0">
              <a:buNone/>
            </a:pPr>
            <a:r>
              <a:rPr lang="en-US" sz="900" i="1" dirty="0">
                <a:solidFill>
                  <a:srgbClr val="595959"/>
                </a:solidFill>
              </a:rPr>
              <a:t>Dans 6 mois</a:t>
            </a:r>
            <a:endParaRPr lang="en-US" sz="900" dirty="0"/>
          </a:p>
        </p:txBody>
      </p:sp>
      <p:sp>
        <p:nvSpPr>
          <p:cNvPr id="50" name="Shape 48"/>
          <p:cNvSpPr/>
          <p:nvPr/>
        </p:nvSpPr>
        <p:spPr>
          <a:xfrm>
            <a:off x="320040" y="3127248"/>
            <a:ext cx="4160520" cy="1463040"/>
          </a:xfrm>
          <a:prstGeom prst="rect">
            <a:avLst/>
          </a:prstGeom>
          <a:solidFill>
            <a:srgbClr val="E6F4EA"/>
          </a:solidFill>
          <a:ln w="12700">
            <a:solidFill>
              <a:srgbClr val="1E5E2A"/>
            </a:solidFill>
            <a:prstDash val="solid"/>
          </a:ln>
        </p:spPr>
        <p:txBody>
          <a:bodyPr/>
          <a:lstStyle/>
          <a:p>
            <a:endParaRPr lang="fr-FR"/>
          </a:p>
        </p:txBody>
      </p:sp>
      <p:sp>
        <p:nvSpPr>
          <p:cNvPr id="51" name="Shape 49"/>
          <p:cNvSpPr/>
          <p:nvPr/>
        </p:nvSpPr>
        <p:spPr>
          <a:xfrm>
            <a:off x="320040" y="3127248"/>
            <a:ext cx="4160520" cy="310896"/>
          </a:xfrm>
          <a:prstGeom prst="rect">
            <a:avLst/>
          </a:prstGeom>
          <a:solidFill>
            <a:srgbClr val="1E5E2A"/>
          </a:solidFill>
          <a:ln w="12700">
            <a:solidFill>
              <a:srgbClr val="1E5E2A"/>
            </a:solidFill>
            <a:prstDash val="solid"/>
          </a:ln>
        </p:spPr>
        <p:txBody>
          <a:bodyPr/>
          <a:lstStyle/>
          <a:p>
            <a:endParaRPr lang="fr-FR"/>
          </a:p>
        </p:txBody>
      </p:sp>
      <p:sp>
        <p:nvSpPr>
          <p:cNvPr id="52" name="Text 50"/>
          <p:cNvSpPr/>
          <p:nvPr/>
        </p:nvSpPr>
        <p:spPr>
          <a:xfrm>
            <a:off x="411480" y="3154680"/>
            <a:ext cx="3977640" cy="256032"/>
          </a:xfrm>
          <a:prstGeom prst="rect">
            <a:avLst/>
          </a:prstGeom>
          <a:noFill/>
          <a:ln/>
        </p:spPr>
        <p:txBody>
          <a:bodyPr wrap="square" lIns="0" tIns="0" rIns="0" bIns="0" rtlCol="0" anchor="ctr"/>
          <a:lstStyle/>
          <a:p>
            <a:pPr marL="0" indent="0">
              <a:buNone/>
            </a:pPr>
            <a:r>
              <a:rPr lang="en-US" sz="900" b="1" dirty="0">
                <a:solidFill>
                  <a:srgbClr val="FFFFFF"/>
                </a:solidFill>
              </a:rPr>
              <a:t>MON ENGAGEMENT POUR LA PROCHAINE MISSION</a:t>
            </a:r>
            <a:endParaRPr lang="en-US" sz="900" dirty="0"/>
          </a:p>
        </p:txBody>
      </p:sp>
      <p:sp>
        <p:nvSpPr>
          <p:cNvPr id="53" name="Text 51"/>
          <p:cNvSpPr/>
          <p:nvPr/>
        </p:nvSpPr>
        <p:spPr>
          <a:xfrm>
            <a:off x="457200" y="3493008"/>
            <a:ext cx="3931920" cy="548640"/>
          </a:xfrm>
          <a:prstGeom prst="rect">
            <a:avLst/>
          </a:prstGeom>
          <a:noFill/>
          <a:ln/>
        </p:spPr>
        <p:txBody>
          <a:bodyPr wrap="square" lIns="0" tIns="0" rIns="0" bIns="0" rtlCol="0" anchor="ctr"/>
          <a:lstStyle/>
          <a:p>
            <a:pPr marL="0" indent="0">
              <a:buNone/>
            </a:pPr>
            <a:r>
              <a:rPr lang="en-US" sz="950" i="1" dirty="0">
                <a:solidFill>
                  <a:srgbClr val="2C2C2C"/>
                </a:solidFill>
              </a:rPr>
              <a:t>Je m'engage à appliquer le pré-mortem avant chaque phase et à utiliser la matrice de prévention à chaque gate review.</a:t>
            </a:r>
            <a:endParaRPr lang="en-US" sz="950" dirty="0"/>
          </a:p>
        </p:txBody>
      </p:sp>
      <p:sp>
        <p:nvSpPr>
          <p:cNvPr id="54" name="Text 52"/>
          <p:cNvSpPr/>
          <p:nvPr/>
        </p:nvSpPr>
        <p:spPr>
          <a:xfrm>
            <a:off x="457200" y="4041648"/>
            <a:ext cx="3931920" cy="457200"/>
          </a:xfrm>
          <a:prstGeom prst="rect">
            <a:avLst/>
          </a:prstGeom>
          <a:noFill/>
          <a:ln/>
        </p:spPr>
        <p:txBody>
          <a:bodyPr wrap="square" lIns="0" tIns="0" rIns="0" bIns="0" rtlCol="0" anchor="ctr"/>
          <a:lstStyle/>
          <a:p>
            <a:pPr marL="0" indent="0">
              <a:buNone/>
            </a:pPr>
            <a:r>
              <a:rPr lang="en-US" sz="950" dirty="0">
                <a:solidFill>
                  <a:srgbClr val="2C2C2C"/>
                </a:solidFill>
              </a:rPr>
              <a:t>Signature : ________________________   Date : ________________</a:t>
            </a:r>
            <a:endParaRPr lang="en-US" sz="950" dirty="0"/>
          </a:p>
        </p:txBody>
      </p:sp>
      <p:sp>
        <p:nvSpPr>
          <p:cNvPr id="55" name="Shape 53"/>
          <p:cNvSpPr/>
          <p:nvPr/>
        </p:nvSpPr>
        <p:spPr>
          <a:xfrm>
            <a:off x="4663440" y="3127248"/>
            <a:ext cx="4160520" cy="1463040"/>
          </a:xfrm>
          <a:prstGeom prst="rect">
            <a:avLst/>
          </a:prstGeom>
          <a:solidFill>
            <a:srgbClr val="EBF3FB"/>
          </a:solidFill>
          <a:ln w="12700">
            <a:solidFill>
              <a:srgbClr val="2E75B6"/>
            </a:solidFill>
            <a:prstDash val="solid"/>
          </a:ln>
        </p:spPr>
        <p:txBody>
          <a:bodyPr/>
          <a:lstStyle/>
          <a:p>
            <a:endParaRPr lang="fr-FR"/>
          </a:p>
        </p:txBody>
      </p:sp>
      <p:sp>
        <p:nvSpPr>
          <p:cNvPr id="56" name="Shape 54"/>
          <p:cNvSpPr/>
          <p:nvPr/>
        </p:nvSpPr>
        <p:spPr>
          <a:xfrm>
            <a:off x="4663440" y="3127248"/>
            <a:ext cx="4160520" cy="310896"/>
          </a:xfrm>
          <a:prstGeom prst="rect">
            <a:avLst/>
          </a:prstGeom>
          <a:solidFill>
            <a:srgbClr val="2E75B6"/>
          </a:solidFill>
          <a:ln w="12700">
            <a:solidFill>
              <a:srgbClr val="2E75B6"/>
            </a:solidFill>
            <a:prstDash val="solid"/>
          </a:ln>
        </p:spPr>
        <p:txBody>
          <a:bodyPr/>
          <a:lstStyle/>
          <a:p>
            <a:endParaRPr lang="fr-FR"/>
          </a:p>
        </p:txBody>
      </p:sp>
      <p:sp>
        <p:nvSpPr>
          <p:cNvPr id="57" name="Text 55"/>
          <p:cNvSpPr/>
          <p:nvPr/>
        </p:nvSpPr>
        <p:spPr>
          <a:xfrm>
            <a:off x="4754880" y="3154680"/>
            <a:ext cx="3977640" cy="256032"/>
          </a:xfrm>
          <a:prstGeom prst="rect">
            <a:avLst/>
          </a:prstGeom>
          <a:noFill/>
          <a:ln/>
        </p:spPr>
        <p:txBody>
          <a:bodyPr wrap="square" lIns="0" tIns="0" rIns="0" bIns="0" rtlCol="0" anchor="ctr"/>
          <a:lstStyle/>
          <a:p>
            <a:pPr marL="0" indent="0">
              <a:buNone/>
            </a:pPr>
            <a:r>
              <a:rPr lang="en-US" sz="900" b="1" dirty="0">
                <a:solidFill>
                  <a:srgbClr val="FFFFFF"/>
                </a:solidFill>
              </a:rPr>
              <a:t>PROCHAINES ÉTAPES IMMÉDIATES</a:t>
            </a:r>
            <a:endParaRPr lang="en-US" sz="900" dirty="0"/>
          </a:p>
        </p:txBody>
      </p:sp>
      <p:sp>
        <p:nvSpPr>
          <p:cNvPr id="58" name="Text 56"/>
          <p:cNvSpPr/>
          <p:nvPr/>
        </p:nvSpPr>
        <p:spPr>
          <a:xfrm>
            <a:off x="4754880" y="3493008"/>
            <a:ext cx="3977640" cy="347472"/>
          </a:xfrm>
          <a:prstGeom prst="rect">
            <a:avLst/>
          </a:prstGeom>
          <a:noFill/>
          <a:ln/>
        </p:spPr>
        <p:txBody>
          <a:bodyPr wrap="square" lIns="0" tIns="0" rIns="0" bIns="0" rtlCol="0" anchor="ctr"/>
          <a:lstStyle/>
          <a:p>
            <a:pPr marL="0" indent="0">
              <a:buNone/>
            </a:pPr>
            <a:r>
              <a:rPr lang="en-US" sz="1000" b="1" dirty="0">
                <a:solidFill>
                  <a:srgbClr val="2E75B6"/>
                </a:solidFill>
              </a:rPr>
              <a:t>1.  </a:t>
            </a:r>
            <a:r>
              <a:rPr lang="en-US" sz="1000" dirty="0">
                <a:solidFill>
                  <a:srgbClr val="2C2C2C"/>
                </a:solidFill>
              </a:rPr>
              <a:t>Compléter le radar d'auto-évaluation (Slide 10)</a:t>
            </a:r>
            <a:endParaRPr lang="en-US" sz="1000" dirty="0"/>
          </a:p>
        </p:txBody>
      </p:sp>
      <p:sp>
        <p:nvSpPr>
          <p:cNvPr id="59" name="Text 57"/>
          <p:cNvSpPr/>
          <p:nvPr/>
        </p:nvSpPr>
        <p:spPr>
          <a:xfrm>
            <a:off x="4754880" y="3877056"/>
            <a:ext cx="3977640" cy="347472"/>
          </a:xfrm>
          <a:prstGeom prst="rect">
            <a:avLst/>
          </a:prstGeom>
          <a:noFill/>
          <a:ln/>
        </p:spPr>
        <p:txBody>
          <a:bodyPr wrap="square" lIns="0" tIns="0" rIns="0" bIns="0" rtlCol="0" anchor="ctr"/>
          <a:lstStyle/>
          <a:p>
            <a:pPr marL="0" indent="0">
              <a:buNone/>
            </a:pPr>
            <a:r>
              <a:rPr lang="en-US" sz="1000" b="1" dirty="0">
                <a:solidFill>
                  <a:srgbClr val="2E75B6"/>
                </a:solidFill>
              </a:rPr>
              <a:t>2.  </a:t>
            </a:r>
            <a:r>
              <a:rPr lang="en-US" sz="1000" dirty="0">
                <a:solidFill>
                  <a:srgbClr val="2C2C2C"/>
                </a:solidFill>
              </a:rPr>
              <a:t>Télécharger la matrice de prévention (Outil 17.1)</a:t>
            </a:r>
            <a:endParaRPr lang="en-US" sz="1000" dirty="0"/>
          </a:p>
        </p:txBody>
      </p:sp>
      <p:sp>
        <p:nvSpPr>
          <p:cNvPr id="60" name="Text 58"/>
          <p:cNvSpPr/>
          <p:nvPr/>
        </p:nvSpPr>
        <p:spPr>
          <a:xfrm>
            <a:off x="4754880" y="4261104"/>
            <a:ext cx="3977640" cy="347472"/>
          </a:xfrm>
          <a:prstGeom prst="rect">
            <a:avLst/>
          </a:prstGeom>
          <a:noFill/>
          <a:ln/>
        </p:spPr>
        <p:txBody>
          <a:bodyPr wrap="square" lIns="0" tIns="0" rIns="0" bIns="0" rtlCol="0" anchor="ctr"/>
          <a:lstStyle/>
          <a:p>
            <a:pPr marL="0" indent="0">
              <a:buNone/>
            </a:pPr>
            <a:r>
              <a:rPr lang="en-US" sz="1000" b="1" dirty="0">
                <a:solidFill>
                  <a:srgbClr val="2E75B6"/>
                </a:solidFill>
              </a:rPr>
              <a:t>3.  </a:t>
            </a:r>
            <a:r>
              <a:rPr lang="en-US" sz="1000" dirty="0">
                <a:solidFill>
                  <a:srgbClr val="2C2C2C"/>
                </a:solidFill>
              </a:rPr>
              <a:t>Planifier un pré-mortem sur ma prochaine mission</a:t>
            </a:r>
            <a:endParaRPr lang="en-US" sz="1000" dirty="0"/>
          </a:p>
        </p:txBody>
      </p:sp>
      <p:sp>
        <p:nvSpPr>
          <p:cNvPr id="61" name="Text 59"/>
          <p:cNvSpPr/>
          <p:nvPr/>
        </p:nvSpPr>
        <p:spPr>
          <a:xfrm>
            <a:off x="4754880" y="4645152"/>
            <a:ext cx="3977640" cy="347472"/>
          </a:xfrm>
          <a:prstGeom prst="rect">
            <a:avLst/>
          </a:prstGeom>
          <a:noFill/>
          <a:ln/>
        </p:spPr>
        <p:txBody>
          <a:bodyPr wrap="square" lIns="0" tIns="0" rIns="0" bIns="0" rtlCol="0" anchor="ctr"/>
          <a:lstStyle/>
          <a:p>
            <a:pPr marL="0" indent="0">
              <a:buNone/>
            </a:pPr>
            <a:r>
              <a:rPr lang="en-US" sz="1000" b="1" dirty="0">
                <a:solidFill>
                  <a:srgbClr val="2E75B6"/>
                </a:solidFill>
              </a:rPr>
              <a:t>4.  </a:t>
            </a:r>
            <a:r>
              <a:rPr lang="en-US" sz="1000" dirty="0">
                <a:solidFill>
                  <a:srgbClr val="2C2C2C"/>
                </a:solidFill>
              </a:rPr>
              <a:t>Partager ce chapitre avec mon équipe de consulting</a:t>
            </a:r>
            <a:endParaRPr lang="en-US" sz="1000" dirty="0"/>
          </a:p>
        </p:txBody>
      </p:sp>
      <p:sp>
        <p:nvSpPr>
          <p:cNvPr id="62" name="Shape 60"/>
          <p:cNvSpPr/>
          <p:nvPr/>
        </p:nvSpPr>
        <p:spPr>
          <a:xfrm>
            <a:off x="0" y="4828032"/>
            <a:ext cx="9144000" cy="315468"/>
          </a:xfrm>
          <a:prstGeom prst="rect">
            <a:avLst/>
          </a:prstGeom>
          <a:solidFill>
            <a:srgbClr val="1B3A6B"/>
          </a:solidFill>
          <a:ln w="12700">
            <a:solidFill>
              <a:srgbClr val="1B3A6B"/>
            </a:solidFill>
            <a:prstDash val="solid"/>
          </a:ln>
        </p:spPr>
        <p:txBody>
          <a:bodyPr/>
          <a:lstStyle/>
          <a:p>
            <a:endParaRPr lang="fr-FR"/>
          </a:p>
        </p:txBody>
      </p:sp>
      <p:sp>
        <p:nvSpPr>
          <p:cNvPr id="63" name="Text 61"/>
          <p:cNvSpPr/>
          <p:nvPr/>
        </p:nvSpPr>
        <p:spPr>
          <a:xfrm>
            <a:off x="274320" y="4846320"/>
            <a:ext cx="7772400" cy="256032"/>
          </a:xfrm>
          <a:prstGeom prst="rect">
            <a:avLst/>
          </a:prstGeom>
          <a:noFill/>
          <a:ln/>
        </p:spPr>
        <p:txBody>
          <a:bodyPr wrap="square" lIns="0" tIns="0" rIns="0" bIns="0" rtlCol="0" anchor="ctr"/>
          <a:lstStyle/>
          <a:p>
            <a:pPr marL="0" indent="0">
              <a:buNone/>
            </a:pPr>
            <a:r>
              <a:rPr lang="en-US" sz="850" dirty="0">
                <a:solidFill>
                  <a:srgbClr val="6B8CC4"/>
                </a:solidFill>
              </a:rPr>
              <a:t>CHAPITRE 17  —  Les Erreurs Classiques &amp; Comment les Éviter  ·  Excellence Opérationnelle</a:t>
            </a:r>
            <a:endParaRPr lang="en-US" sz="850" dirty="0"/>
          </a:p>
        </p:txBody>
      </p:sp>
      <p:sp>
        <p:nvSpPr>
          <p:cNvPr id="64" name="Text 62"/>
          <p:cNvSpPr/>
          <p:nvPr/>
        </p:nvSpPr>
        <p:spPr>
          <a:xfrm>
            <a:off x="8229600" y="4846320"/>
            <a:ext cx="731520" cy="256032"/>
          </a:xfrm>
          <a:prstGeom prst="rect">
            <a:avLst/>
          </a:prstGeom>
          <a:noFill/>
          <a:ln/>
        </p:spPr>
        <p:txBody>
          <a:bodyPr wrap="square" lIns="0" tIns="0" rIns="0" bIns="0" rtlCol="0" anchor="ctr"/>
          <a:lstStyle/>
          <a:p>
            <a:pPr marL="0" indent="0" algn="r">
              <a:buNone/>
            </a:pPr>
            <a:r>
              <a:rPr lang="en-US" sz="900" b="1" dirty="0">
                <a:solidFill>
                  <a:srgbClr val="FFFFFF"/>
                </a:solidFill>
              </a:rPr>
              <a:t>16 / 17</a:t>
            </a:r>
            <a:endParaRPr lang="en-US" sz="9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1B3A6B"/>
        </a:solidFill>
        <a:effectLst/>
      </p:bgPr>
    </p:bg>
    <p:spTree>
      <p:nvGrpSpPr>
        <p:cNvPr id="1" name=""/>
        <p:cNvGrpSpPr/>
        <p:nvPr/>
      </p:nvGrpSpPr>
      <p:grpSpPr>
        <a:xfrm>
          <a:off x="0" y="0"/>
          <a:ext cx="0" cy="0"/>
          <a:chOff x="0" y="0"/>
          <a:chExt cx="0" cy="0"/>
        </a:xfrm>
      </p:grpSpPr>
      <p:sp>
        <p:nvSpPr>
          <p:cNvPr id="2" name="Shape 0"/>
          <p:cNvSpPr/>
          <p:nvPr/>
        </p:nvSpPr>
        <p:spPr>
          <a:xfrm>
            <a:off x="0" y="0"/>
            <a:ext cx="182880" cy="5143500"/>
          </a:xfrm>
          <a:prstGeom prst="rect">
            <a:avLst/>
          </a:prstGeom>
          <a:solidFill>
            <a:srgbClr val="856404"/>
          </a:solidFill>
          <a:ln w="12700">
            <a:solidFill>
              <a:srgbClr val="856404"/>
            </a:solidFill>
            <a:prstDash val="solid"/>
          </a:ln>
        </p:spPr>
        <p:txBody>
          <a:bodyPr/>
          <a:lstStyle/>
          <a:p>
            <a:endParaRPr lang="fr-FR"/>
          </a:p>
        </p:txBody>
      </p:sp>
      <p:sp>
        <p:nvSpPr>
          <p:cNvPr id="3" name="Shape 1"/>
          <p:cNvSpPr/>
          <p:nvPr/>
        </p:nvSpPr>
        <p:spPr>
          <a:xfrm>
            <a:off x="5943600" y="0"/>
            <a:ext cx="3200400" cy="5143500"/>
          </a:xfrm>
          <a:prstGeom prst="rect">
            <a:avLst/>
          </a:prstGeom>
          <a:solidFill>
            <a:srgbClr val="152E5A"/>
          </a:solidFill>
          <a:ln w="12700">
            <a:solidFill>
              <a:srgbClr val="152E5A"/>
            </a:solidFill>
            <a:prstDash val="solid"/>
          </a:ln>
        </p:spPr>
        <p:txBody>
          <a:bodyPr/>
          <a:lstStyle/>
          <a:p>
            <a:endParaRPr lang="fr-FR"/>
          </a:p>
        </p:txBody>
      </p:sp>
      <p:sp>
        <p:nvSpPr>
          <p:cNvPr id="4" name="Shape 2"/>
          <p:cNvSpPr/>
          <p:nvPr/>
        </p:nvSpPr>
        <p:spPr>
          <a:xfrm>
            <a:off x="6858000" y="0"/>
            <a:ext cx="2286000" cy="5143500"/>
          </a:xfrm>
          <a:prstGeom prst="rect">
            <a:avLst/>
          </a:prstGeom>
          <a:solidFill>
            <a:srgbClr val="0F2242"/>
          </a:solidFill>
          <a:ln w="12700">
            <a:solidFill>
              <a:srgbClr val="0F2242"/>
            </a:solidFill>
            <a:prstDash val="solid"/>
          </a:ln>
        </p:spPr>
        <p:txBody>
          <a:bodyPr/>
          <a:lstStyle/>
          <a:p>
            <a:endParaRPr lang="fr-FR"/>
          </a:p>
        </p:txBody>
      </p:sp>
      <p:sp>
        <p:nvSpPr>
          <p:cNvPr id="5" name="Shape 3"/>
          <p:cNvSpPr/>
          <p:nvPr/>
        </p:nvSpPr>
        <p:spPr>
          <a:xfrm>
            <a:off x="6400800" y="1463040"/>
            <a:ext cx="2377440" cy="2194560"/>
          </a:xfrm>
          <a:prstGeom prst="rect">
            <a:avLst/>
          </a:prstGeom>
          <a:solidFill>
            <a:srgbClr val="856404"/>
          </a:solidFill>
          <a:ln w="12700">
            <a:solidFill>
              <a:srgbClr val="856404"/>
            </a:solidFill>
            <a:prstDash val="solid"/>
          </a:ln>
        </p:spPr>
        <p:txBody>
          <a:bodyPr/>
          <a:lstStyle/>
          <a:p>
            <a:endParaRPr lang="fr-FR"/>
          </a:p>
        </p:txBody>
      </p:sp>
      <p:sp>
        <p:nvSpPr>
          <p:cNvPr id="6" name="Text 4"/>
          <p:cNvSpPr/>
          <p:nvPr/>
        </p:nvSpPr>
        <p:spPr>
          <a:xfrm>
            <a:off x="6400800" y="1463040"/>
            <a:ext cx="2377440" cy="2194560"/>
          </a:xfrm>
          <a:prstGeom prst="rect">
            <a:avLst/>
          </a:prstGeom>
          <a:noFill/>
          <a:ln/>
        </p:spPr>
        <p:txBody>
          <a:bodyPr wrap="square" lIns="0" tIns="0" rIns="0" bIns="0" rtlCol="0" anchor="ctr"/>
          <a:lstStyle/>
          <a:p>
            <a:pPr marL="0" indent="0" algn="ctr">
              <a:buNone/>
            </a:pPr>
            <a:r>
              <a:rPr lang="en-US" sz="3200" b="1" dirty="0">
                <a:solidFill>
                  <a:srgbClr val="1B3A6B"/>
                </a:solidFill>
              </a:rPr>
              <a:t>CHAPITRE</a:t>
            </a:r>
            <a:endParaRPr lang="en-US" sz="3200" dirty="0"/>
          </a:p>
          <a:p>
            <a:pPr marL="0" indent="0" algn="ctr">
              <a:buNone/>
            </a:pPr>
            <a:r>
              <a:rPr lang="en-US" sz="3200" b="1" dirty="0">
                <a:solidFill>
                  <a:srgbClr val="1B3A6B"/>
                </a:solidFill>
              </a:rPr>
              <a:t>18</a:t>
            </a:r>
            <a:endParaRPr lang="en-US" sz="3200" dirty="0"/>
          </a:p>
        </p:txBody>
      </p:sp>
      <p:sp>
        <p:nvSpPr>
          <p:cNvPr id="7" name="Text 5"/>
          <p:cNvSpPr/>
          <p:nvPr/>
        </p:nvSpPr>
        <p:spPr>
          <a:xfrm>
            <a:off x="457200" y="457200"/>
            <a:ext cx="5669280" cy="365760"/>
          </a:xfrm>
          <a:prstGeom prst="rect">
            <a:avLst/>
          </a:prstGeom>
          <a:noFill/>
          <a:ln/>
        </p:spPr>
        <p:txBody>
          <a:bodyPr wrap="square" lIns="0" tIns="0" rIns="0" bIns="0" rtlCol="0" anchor="ctr"/>
          <a:lstStyle/>
          <a:p>
            <a:pPr marL="0" indent="0">
              <a:buNone/>
            </a:pPr>
            <a:r>
              <a:rPr lang="en-US" sz="1300" b="1" kern="0" spc="300" dirty="0">
                <a:solidFill>
                  <a:srgbClr val="856404"/>
                </a:solidFill>
              </a:rPr>
              <a:t>FIN DU CHAPITRE 17</a:t>
            </a:r>
            <a:endParaRPr lang="en-US" sz="1300" dirty="0"/>
          </a:p>
        </p:txBody>
      </p:sp>
      <p:sp>
        <p:nvSpPr>
          <p:cNvPr id="8" name="Text 6"/>
          <p:cNvSpPr/>
          <p:nvPr/>
        </p:nvSpPr>
        <p:spPr>
          <a:xfrm>
            <a:off x="457200" y="868680"/>
            <a:ext cx="5669280" cy="1188720"/>
          </a:xfrm>
          <a:prstGeom prst="rect">
            <a:avLst/>
          </a:prstGeom>
          <a:noFill/>
          <a:ln/>
        </p:spPr>
        <p:txBody>
          <a:bodyPr wrap="square" lIns="0" tIns="0" rIns="0" bIns="0" rtlCol="0" anchor="ctr"/>
          <a:lstStyle/>
          <a:p>
            <a:pPr marL="0" indent="0">
              <a:buNone/>
            </a:pPr>
            <a:r>
              <a:rPr lang="en-US" sz="3400" b="1" dirty="0">
                <a:solidFill>
                  <a:srgbClr val="FFFFFF"/>
                </a:solidFill>
              </a:rPr>
              <a:t>Les Erreurs Classiques</a:t>
            </a:r>
            <a:endParaRPr lang="en-US" sz="3400" dirty="0"/>
          </a:p>
          <a:p>
            <a:pPr marL="0" indent="0">
              <a:buNone/>
            </a:pPr>
            <a:r>
              <a:rPr lang="en-US" sz="3400" b="1" dirty="0">
                <a:solidFill>
                  <a:srgbClr val="FFFFFF"/>
                </a:solidFill>
              </a:rPr>
              <a:t>ont été identifiées.</a:t>
            </a:r>
            <a:endParaRPr lang="en-US" sz="3400" dirty="0"/>
          </a:p>
        </p:txBody>
      </p:sp>
      <p:sp>
        <p:nvSpPr>
          <p:cNvPr id="9" name="Shape 7"/>
          <p:cNvSpPr/>
          <p:nvPr/>
        </p:nvSpPr>
        <p:spPr>
          <a:xfrm>
            <a:off x="457200" y="2103120"/>
            <a:ext cx="5303520" cy="54864"/>
          </a:xfrm>
          <a:prstGeom prst="rect">
            <a:avLst/>
          </a:prstGeom>
          <a:solidFill>
            <a:srgbClr val="856404"/>
          </a:solidFill>
          <a:ln w="12700">
            <a:solidFill>
              <a:srgbClr val="856404"/>
            </a:solidFill>
            <a:prstDash val="solid"/>
          </a:ln>
        </p:spPr>
        <p:txBody>
          <a:bodyPr/>
          <a:lstStyle/>
          <a:p>
            <a:endParaRPr lang="fr-FR"/>
          </a:p>
        </p:txBody>
      </p:sp>
      <p:sp>
        <p:nvSpPr>
          <p:cNvPr id="10" name="Text 8"/>
          <p:cNvSpPr/>
          <p:nvPr/>
        </p:nvSpPr>
        <p:spPr>
          <a:xfrm>
            <a:off x="457200" y="2240280"/>
            <a:ext cx="5669280" cy="502920"/>
          </a:xfrm>
          <a:prstGeom prst="rect">
            <a:avLst/>
          </a:prstGeom>
          <a:noFill/>
          <a:ln/>
        </p:spPr>
        <p:txBody>
          <a:bodyPr wrap="square" lIns="0" tIns="0" rIns="0" bIns="0" rtlCol="0" anchor="ctr"/>
          <a:lstStyle/>
          <a:p>
            <a:pPr marL="0" indent="0">
              <a:buNone/>
            </a:pPr>
            <a:r>
              <a:rPr lang="en-US" sz="1600" i="1" dirty="0">
                <a:solidFill>
                  <a:srgbClr val="ADC6E5"/>
                </a:solidFill>
              </a:rPr>
              <a:t>Maintenant, transformez-les en avantages concurrentiels.</a:t>
            </a:r>
            <a:endParaRPr lang="en-US" sz="1600" dirty="0"/>
          </a:p>
        </p:txBody>
      </p:sp>
      <p:sp>
        <p:nvSpPr>
          <p:cNvPr id="11" name="Text 9"/>
          <p:cNvSpPr/>
          <p:nvPr/>
        </p:nvSpPr>
        <p:spPr>
          <a:xfrm>
            <a:off x="457200" y="2926080"/>
            <a:ext cx="5669280" cy="274320"/>
          </a:xfrm>
          <a:prstGeom prst="rect">
            <a:avLst/>
          </a:prstGeom>
          <a:noFill/>
          <a:ln/>
        </p:spPr>
        <p:txBody>
          <a:bodyPr wrap="square" lIns="0" tIns="0" rIns="0" bIns="0" rtlCol="0" anchor="ctr"/>
          <a:lstStyle/>
          <a:p>
            <a:pPr marL="0" indent="0">
              <a:buNone/>
            </a:pPr>
            <a:r>
              <a:rPr lang="en-US" sz="1100" b="1" dirty="0">
                <a:solidFill>
                  <a:srgbClr val="856404"/>
                </a:solidFill>
              </a:rPr>
              <a:t>PROCHAIN CHAPITRE :</a:t>
            </a:r>
            <a:endParaRPr lang="en-US" sz="1100" dirty="0"/>
          </a:p>
        </p:txBody>
      </p:sp>
      <p:sp>
        <p:nvSpPr>
          <p:cNvPr id="12" name="Text 10"/>
          <p:cNvSpPr/>
          <p:nvPr/>
        </p:nvSpPr>
        <p:spPr>
          <a:xfrm>
            <a:off x="457200" y="3218688"/>
            <a:ext cx="5669280" cy="411480"/>
          </a:xfrm>
          <a:prstGeom prst="rect">
            <a:avLst/>
          </a:prstGeom>
          <a:noFill/>
          <a:ln/>
        </p:spPr>
        <p:txBody>
          <a:bodyPr wrap="square" lIns="0" tIns="0" rIns="0" bIns="0" rtlCol="0" anchor="ctr"/>
          <a:lstStyle/>
          <a:p>
            <a:pPr marL="0" indent="0">
              <a:buNone/>
            </a:pPr>
            <a:r>
              <a:rPr lang="en-US" sz="1500" b="1" dirty="0">
                <a:solidFill>
                  <a:srgbClr val="FFFFFF"/>
                </a:solidFill>
              </a:rPr>
              <a:t>Chapitre 18 — Leadership et Influence sans Autorité</a:t>
            </a:r>
            <a:endParaRPr lang="en-US" sz="1500" dirty="0"/>
          </a:p>
        </p:txBody>
      </p:sp>
      <p:sp>
        <p:nvSpPr>
          <p:cNvPr id="13" name="Text 11"/>
          <p:cNvSpPr/>
          <p:nvPr/>
        </p:nvSpPr>
        <p:spPr>
          <a:xfrm>
            <a:off x="457200" y="3639312"/>
            <a:ext cx="5669280" cy="320040"/>
          </a:xfrm>
          <a:prstGeom prst="rect">
            <a:avLst/>
          </a:prstGeom>
          <a:noFill/>
          <a:ln/>
        </p:spPr>
        <p:txBody>
          <a:bodyPr wrap="square" lIns="0" tIns="0" rIns="0" bIns="0" rtlCol="0" anchor="ctr"/>
          <a:lstStyle/>
          <a:p>
            <a:pPr marL="0" indent="0">
              <a:buNone/>
            </a:pPr>
            <a:r>
              <a:rPr lang="en-US" sz="1100" i="1" dirty="0">
                <a:solidFill>
                  <a:srgbClr val="ADC6E5"/>
                </a:solidFill>
              </a:rPr>
              <a:t>Convaincre sans imposer · Créer l'adhésion · Devenir un partenaire stratégique</a:t>
            </a:r>
            <a:endParaRPr lang="en-US" sz="1100" dirty="0"/>
          </a:p>
        </p:txBody>
      </p:sp>
      <p:sp>
        <p:nvSpPr>
          <p:cNvPr id="14" name="Text 12"/>
          <p:cNvSpPr/>
          <p:nvPr/>
        </p:nvSpPr>
        <p:spPr>
          <a:xfrm>
            <a:off x="457200" y="4572000"/>
            <a:ext cx="6400800" cy="274320"/>
          </a:xfrm>
          <a:prstGeom prst="rect">
            <a:avLst/>
          </a:prstGeom>
          <a:noFill/>
          <a:ln/>
        </p:spPr>
        <p:txBody>
          <a:bodyPr wrap="square" lIns="0" tIns="0" rIns="0" bIns="0" rtlCol="0" anchor="ctr"/>
          <a:lstStyle/>
          <a:p>
            <a:pPr marL="0" indent="0">
              <a:buNone/>
            </a:pPr>
            <a:r>
              <a:rPr lang="en-US" sz="900" dirty="0">
                <a:solidFill>
                  <a:srgbClr val="6B8CC4"/>
                </a:solidFill>
              </a:rPr>
              <a:t>Excellence Opérationnelle  ·  Lean · Six Sigma · SMED · Kaizen · TPS  ·  2024</a:t>
            </a:r>
            <a:endParaRPr lang="en-US" sz="900" dirty="0"/>
          </a:p>
        </p:txBody>
      </p:sp>
      <p:sp>
        <p:nvSpPr>
          <p:cNvPr id="15" name="Shape 13"/>
          <p:cNvSpPr/>
          <p:nvPr/>
        </p:nvSpPr>
        <p:spPr>
          <a:xfrm>
            <a:off x="0" y="4828032"/>
            <a:ext cx="9144000" cy="315468"/>
          </a:xfrm>
          <a:prstGeom prst="rect">
            <a:avLst/>
          </a:prstGeom>
          <a:solidFill>
            <a:srgbClr val="1B3A6B"/>
          </a:solidFill>
          <a:ln w="12700">
            <a:solidFill>
              <a:srgbClr val="1B3A6B"/>
            </a:solidFill>
            <a:prstDash val="solid"/>
          </a:ln>
        </p:spPr>
        <p:txBody>
          <a:bodyPr/>
          <a:lstStyle/>
          <a:p>
            <a:endParaRPr lang="fr-FR"/>
          </a:p>
        </p:txBody>
      </p:sp>
      <p:sp>
        <p:nvSpPr>
          <p:cNvPr id="16" name="Text 14"/>
          <p:cNvSpPr/>
          <p:nvPr/>
        </p:nvSpPr>
        <p:spPr>
          <a:xfrm>
            <a:off x="274320" y="4846320"/>
            <a:ext cx="7772400" cy="256032"/>
          </a:xfrm>
          <a:prstGeom prst="rect">
            <a:avLst/>
          </a:prstGeom>
          <a:noFill/>
          <a:ln/>
        </p:spPr>
        <p:txBody>
          <a:bodyPr wrap="square" lIns="0" tIns="0" rIns="0" bIns="0" rtlCol="0" anchor="ctr"/>
          <a:lstStyle/>
          <a:p>
            <a:pPr marL="0" indent="0">
              <a:buNone/>
            </a:pPr>
            <a:r>
              <a:rPr lang="en-US" sz="850" dirty="0">
                <a:solidFill>
                  <a:srgbClr val="6B8CC4"/>
                </a:solidFill>
              </a:rPr>
              <a:t>CHAPITRE 17  —  Les Erreurs Classiques &amp; Comment les Éviter  ·  Excellence Opérationnelle</a:t>
            </a:r>
            <a:endParaRPr lang="en-US" sz="850" dirty="0"/>
          </a:p>
        </p:txBody>
      </p:sp>
      <p:sp>
        <p:nvSpPr>
          <p:cNvPr id="17" name="Text 15"/>
          <p:cNvSpPr/>
          <p:nvPr/>
        </p:nvSpPr>
        <p:spPr>
          <a:xfrm>
            <a:off x="8229600" y="4846320"/>
            <a:ext cx="731520" cy="256032"/>
          </a:xfrm>
          <a:prstGeom prst="rect">
            <a:avLst/>
          </a:prstGeom>
          <a:noFill/>
          <a:ln/>
        </p:spPr>
        <p:txBody>
          <a:bodyPr wrap="square" lIns="0" tIns="0" rIns="0" bIns="0" rtlCol="0" anchor="ctr"/>
          <a:lstStyle/>
          <a:p>
            <a:pPr marL="0" indent="0" algn="r">
              <a:buNone/>
            </a:pPr>
            <a:r>
              <a:rPr lang="en-US" sz="900" b="1" dirty="0">
                <a:solidFill>
                  <a:srgbClr val="FFFFFF"/>
                </a:solidFill>
              </a:rPr>
              <a:t>17 / 17</a:t>
            </a:r>
            <a:endParaRPr lang="en-US" sz="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5F5F7"/>
        </a:solidFill>
        <a:effectLst/>
      </p:bgPr>
    </p:bg>
    <p:spTree>
      <p:nvGrpSpPr>
        <p:cNvPr id="1" name=""/>
        <p:cNvGrpSpPr/>
        <p:nvPr/>
      </p:nvGrpSpPr>
      <p:grpSpPr>
        <a:xfrm>
          <a:off x="0" y="0"/>
          <a:ext cx="0" cy="0"/>
          <a:chOff x="0" y="0"/>
          <a:chExt cx="0" cy="0"/>
        </a:xfrm>
      </p:grpSpPr>
      <p:sp>
        <p:nvSpPr>
          <p:cNvPr id="2" name="Shape 0"/>
          <p:cNvSpPr/>
          <p:nvPr/>
        </p:nvSpPr>
        <p:spPr>
          <a:xfrm>
            <a:off x="0" y="0"/>
            <a:ext cx="9144000" cy="713232"/>
          </a:xfrm>
          <a:prstGeom prst="rect">
            <a:avLst/>
          </a:prstGeom>
          <a:solidFill>
            <a:srgbClr val="1B3A6B"/>
          </a:solidFill>
          <a:ln w="12700">
            <a:solidFill>
              <a:srgbClr val="1B3A6B"/>
            </a:solidFill>
            <a:prstDash val="solid"/>
          </a:ln>
        </p:spPr>
        <p:txBody>
          <a:bodyPr/>
          <a:lstStyle/>
          <a:p>
            <a:endParaRPr lang="fr-FR"/>
          </a:p>
        </p:txBody>
      </p:sp>
      <p:sp>
        <p:nvSpPr>
          <p:cNvPr id="3" name="Shape 1"/>
          <p:cNvSpPr/>
          <p:nvPr/>
        </p:nvSpPr>
        <p:spPr>
          <a:xfrm>
            <a:off x="0" y="0"/>
            <a:ext cx="164592" cy="713232"/>
          </a:xfrm>
          <a:prstGeom prst="rect">
            <a:avLst/>
          </a:prstGeom>
          <a:solidFill>
            <a:srgbClr val="856404"/>
          </a:solidFill>
          <a:ln w="12700">
            <a:solidFill>
              <a:srgbClr val="856404"/>
            </a:solidFill>
            <a:prstDash val="solid"/>
          </a:ln>
        </p:spPr>
        <p:txBody>
          <a:bodyPr/>
          <a:lstStyle/>
          <a:p>
            <a:endParaRPr lang="fr-FR"/>
          </a:p>
        </p:txBody>
      </p:sp>
      <p:sp>
        <p:nvSpPr>
          <p:cNvPr id="4" name="Text 2"/>
          <p:cNvSpPr/>
          <p:nvPr/>
        </p:nvSpPr>
        <p:spPr>
          <a:xfrm>
            <a:off x="320040" y="36576"/>
            <a:ext cx="8046720" cy="329184"/>
          </a:xfrm>
          <a:prstGeom prst="rect">
            <a:avLst/>
          </a:prstGeom>
          <a:noFill/>
          <a:ln/>
        </p:spPr>
        <p:txBody>
          <a:bodyPr wrap="square" lIns="0" tIns="0" rIns="0" bIns="0" rtlCol="0" anchor="ctr"/>
          <a:lstStyle/>
          <a:p>
            <a:pPr marL="0" indent="0">
              <a:buNone/>
            </a:pPr>
            <a:r>
              <a:rPr lang="en-US" sz="2000" b="1" dirty="0">
                <a:solidFill>
                  <a:srgbClr val="FFFFFF"/>
                </a:solidFill>
              </a:rPr>
              <a:t>Pourquoi ce Chapitre ?</a:t>
            </a:r>
            <a:endParaRPr lang="en-US" sz="2000" dirty="0"/>
          </a:p>
        </p:txBody>
      </p:sp>
      <p:sp>
        <p:nvSpPr>
          <p:cNvPr id="5" name="Text 3"/>
          <p:cNvSpPr/>
          <p:nvPr/>
        </p:nvSpPr>
        <p:spPr>
          <a:xfrm>
            <a:off x="320040" y="384048"/>
            <a:ext cx="8046720" cy="256032"/>
          </a:xfrm>
          <a:prstGeom prst="rect">
            <a:avLst/>
          </a:prstGeom>
          <a:noFill/>
          <a:ln/>
        </p:spPr>
        <p:txBody>
          <a:bodyPr wrap="square" lIns="0" tIns="0" rIns="0" bIns="0" rtlCol="0" anchor="ctr"/>
          <a:lstStyle/>
          <a:p>
            <a:pPr marL="0" indent="0">
              <a:buNone/>
            </a:pPr>
            <a:r>
              <a:rPr lang="en-US" sz="1100" i="1" dirty="0">
                <a:solidFill>
                  <a:srgbClr val="ADC6E5"/>
                </a:solidFill>
              </a:rPr>
              <a:t>Capitaliser sur l'expérience pour anticiper — pas pour culpabiliser</a:t>
            </a:r>
            <a:endParaRPr lang="en-US" sz="1100" dirty="0"/>
          </a:p>
        </p:txBody>
      </p:sp>
      <p:sp>
        <p:nvSpPr>
          <p:cNvPr id="6" name="Shape 4"/>
          <p:cNvSpPr/>
          <p:nvPr/>
        </p:nvSpPr>
        <p:spPr>
          <a:xfrm>
            <a:off x="8339328" y="91440"/>
            <a:ext cx="658368" cy="512064"/>
          </a:xfrm>
          <a:prstGeom prst="rect">
            <a:avLst/>
          </a:prstGeom>
          <a:solidFill>
            <a:srgbClr val="856404"/>
          </a:solidFill>
          <a:ln w="12700">
            <a:solidFill>
              <a:srgbClr val="856404"/>
            </a:solidFill>
            <a:prstDash val="solid"/>
          </a:ln>
        </p:spPr>
        <p:txBody>
          <a:bodyPr/>
          <a:lstStyle/>
          <a:p>
            <a:endParaRPr lang="fr-FR"/>
          </a:p>
        </p:txBody>
      </p:sp>
      <p:sp>
        <p:nvSpPr>
          <p:cNvPr id="7" name="Text 5"/>
          <p:cNvSpPr/>
          <p:nvPr/>
        </p:nvSpPr>
        <p:spPr>
          <a:xfrm>
            <a:off x="8339328" y="91440"/>
            <a:ext cx="658368" cy="512064"/>
          </a:xfrm>
          <a:prstGeom prst="rect">
            <a:avLst/>
          </a:prstGeom>
          <a:noFill/>
          <a:ln/>
        </p:spPr>
        <p:txBody>
          <a:bodyPr wrap="square" lIns="0" tIns="0" rIns="0" bIns="0" rtlCol="0" anchor="ctr"/>
          <a:lstStyle/>
          <a:p>
            <a:pPr marL="0" indent="0" algn="ctr">
              <a:buNone/>
            </a:pPr>
            <a:r>
              <a:rPr lang="en-US" sz="1300" b="1" dirty="0">
                <a:solidFill>
                  <a:srgbClr val="1B3A6B"/>
                </a:solidFill>
              </a:rPr>
              <a:t>EO</a:t>
            </a:r>
            <a:endParaRPr lang="en-US" sz="1300" dirty="0"/>
          </a:p>
        </p:txBody>
      </p:sp>
      <p:sp>
        <p:nvSpPr>
          <p:cNvPr id="8" name="Text 6"/>
          <p:cNvSpPr/>
          <p:nvPr/>
        </p:nvSpPr>
        <p:spPr>
          <a:xfrm>
            <a:off x="457200" y="868680"/>
            <a:ext cx="8229600" cy="594360"/>
          </a:xfrm>
          <a:prstGeom prst="rect">
            <a:avLst/>
          </a:prstGeom>
          <a:noFill/>
          <a:ln/>
        </p:spPr>
        <p:txBody>
          <a:bodyPr wrap="square" lIns="0" tIns="0" rIns="0" bIns="0" rtlCol="0" anchor="ctr"/>
          <a:lstStyle/>
          <a:p>
            <a:pPr marL="0" indent="0" algn="ctr">
              <a:buNone/>
            </a:pPr>
            <a:r>
              <a:rPr lang="en-US" sz="1300" i="1" dirty="0">
                <a:solidFill>
                  <a:srgbClr val="1B3A6B"/>
                </a:solidFill>
              </a:rPr>
              <a:t>L'Excellence Opérationnelle est une discipline exigeante qui combine rigueur méthodologique, intelligence relationnelle et agilité terrain.</a:t>
            </a:r>
            <a:endParaRPr lang="en-US" sz="1300" dirty="0"/>
          </a:p>
        </p:txBody>
      </p:sp>
      <p:sp>
        <p:nvSpPr>
          <p:cNvPr id="9" name="Shape 7"/>
          <p:cNvSpPr/>
          <p:nvPr/>
        </p:nvSpPr>
        <p:spPr>
          <a:xfrm>
            <a:off x="365760" y="1572768"/>
            <a:ext cx="2743200" cy="411480"/>
          </a:xfrm>
          <a:prstGeom prst="rect">
            <a:avLst/>
          </a:prstGeom>
          <a:solidFill>
            <a:srgbClr val="A93226"/>
          </a:solidFill>
          <a:ln w="12700">
            <a:solidFill>
              <a:srgbClr val="A93226"/>
            </a:solidFill>
            <a:prstDash val="solid"/>
          </a:ln>
        </p:spPr>
        <p:txBody>
          <a:bodyPr/>
          <a:lstStyle/>
          <a:p>
            <a:endParaRPr lang="fr-FR"/>
          </a:p>
        </p:txBody>
      </p:sp>
      <p:sp>
        <p:nvSpPr>
          <p:cNvPr id="10" name="Text 8"/>
          <p:cNvSpPr/>
          <p:nvPr/>
        </p:nvSpPr>
        <p:spPr>
          <a:xfrm>
            <a:off x="438912" y="1600200"/>
            <a:ext cx="2596896" cy="347472"/>
          </a:xfrm>
          <a:prstGeom prst="rect">
            <a:avLst/>
          </a:prstGeom>
          <a:noFill/>
          <a:ln/>
        </p:spPr>
        <p:txBody>
          <a:bodyPr wrap="square" lIns="0" tIns="0" rIns="0" bIns="0" rtlCol="0" anchor="ctr"/>
          <a:lstStyle/>
          <a:p>
            <a:pPr marL="0" indent="0" algn="ctr">
              <a:buNone/>
            </a:pPr>
            <a:r>
              <a:rPr lang="en-US" sz="1100" b="1" dirty="0">
                <a:solidFill>
                  <a:srgbClr val="FFFFFF"/>
                </a:solidFill>
              </a:rPr>
              <a:t>CE QUE CE N'EST PAS</a:t>
            </a:r>
            <a:endParaRPr lang="en-US" sz="1100" dirty="0"/>
          </a:p>
        </p:txBody>
      </p:sp>
      <p:sp>
        <p:nvSpPr>
          <p:cNvPr id="11" name="Shape 9"/>
          <p:cNvSpPr/>
          <p:nvPr/>
        </p:nvSpPr>
        <p:spPr>
          <a:xfrm>
            <a:off x="365760" y="1993392"/>
            <a:ext cx="2743200" cy="2468880"/>
          </a:xfrm>
          <a:prstGeom prst="rect">
            <a:avLst/>
          </a:prstGeom>
          <a:solidFill>
            <a:srgbClr val="FDECEA"/>
          </a:solidFill>
          <a:ln w="12700">
            <a:solidFill>
              <a:srgbClr val="A93226"/>
            </a:solidFill>
            <a:prstDash val="solid"/>
          </a:ln>
          <a:effectLst>
            <a:outerShdw blurRad="63500" dist="25400" dir="8100000" algn="bl" rotWithShape="0">
              <a:srgbClr val="000000">
                <a:alpha val="10000"/>
              </a:srgbClr>
            </a:outerShdw>
          </a:effectLst>
        </p:spPr>
        <p:txBody>
          <a:bodyPr/>
          <a:lstStyle/>
          <a:p>
            <a:endParaRPr lang="fr-FR"/>
          </a:p>
        </p:txBody>
      </p:sp>
      <p:sp>
        <p:nvSpPr>
          <p:cNvPr id="12" name="Text 10"/>
          <p:cNvSpPr/>
          <p:nvPr/>
        </p:nvSpPr>
        <p:spPr>
          <a:xfrm>
            <a:off x="365760" y="1993392"/>
            <a:ext cx="2743200" cy="594360"/>
          </a:xfrm>
          <a:prstGeom prst="rect">
            <a:avLst/>
          </a:prstGeom>
          <a:noFill/>
          <a:ln/>
        </p:spPr>
        <p:txBody>
          <a:bodyPr wrap="square" lIns="0" tIns="0" rIns="0" bIns="0" rtlCol="0" anchor="ctr"/>
          <a:lstStyle/>
          <a:p>
            <a:pPr marL="0" indent="0" algn="ctr">
              <a:buNone/>
            </a:pPr>
            <a:r>
              <a:rPr lang="en-US" sz="2800" b="1" dirty="0">
                <a:solidFill>
                  <a:srgbClr val="A93226"/>
                </a:solidFill>
              </a:rPr>
              <a:t>✗</a:t>
            </a:r>
            <a:endParaRPr lang="en-US" sz="2800" dirty="0"/>
          </a:p>
        </p:txBody>
      </p:sp>
      <p:sp>
        <p:nvSpPr>
          <p:cNvPr id="13" name="Text 11"/>
          <p:cNvSpPr/>
          <p:nvPr/>
        </p:nvSpPr>
        <p:spPr>
          <a:xfrm>
            <a:off x="502920" y="2633472"/>
            <a:ext cx="2468880" cy="365760"/>
          </a:xfrm>
          <a:prstGeom prst="rect">
            <a:avLst/>
          </a:prstGeom>
          <a:noFill/>
          <a:ln/>
        </p:spPr>
        <p:txBody>
          <a:bodyPr wrap="square" lIns="0" tIns="0" rIns="0" bIns="0" rtlCol="0" anchor="ctr"/>
          <a:lstStyle/>
          <a:p>
            <a:pPr marL="0" indent="0">
              <a:buNone/>
            </a:pPr>
            <a:r>
              <a:rPr lang="en-US" sz="1000" b="1" dirty="0">
                <a:solidFill>
                  <a:srgbClr val="A93226"/>
                </a:solidFill>
              </a:rPr>
              <a:t>—  </a:t>
            </a:r>
            <a:r>
              <a:rPr lang="en-US" sz="1000" dirty="0">
                <a:solidFill>
                  <a:srgbClr val="2C2C2C"/>
                </a:solidFill>
              </a:rPr>
              <a:t>Une liste d'échecs personnels</a:t>
            </a:r>
            <a:endParaRPr lang="en-US" sz="1000" dirty="0"/>
          </a:p>
        </p:txBody>
      </p:sp>
      <p:sp>
        <p:nvSpPr>
          <p:cNvPr id="14" name="Text 12"/>
          <p:cNvSpPr/>
          <p:nvPr/>
        </p:nvSpPr>
        <p:spPr>
          <a:xfrm>
            <a:off x="502920" y="3044952"/>
            <a:ext cx="2468880" cy="365760"/>
          </a:xfrm>
          <a:prstGeom prst="rect">
            <a:avLst/>
          </a:prstGeom>
          <a:noFill/>
          <a:ln/>
        </p:spPr>
        <p:txBody>
          <a:bodyPr wrap="square" lIns="0" tIns="0" rIns="0" bIns="0" rtlCol="0" anchor="ctr"/>
          <a:lstStyle/>
          <a:p>
            <a:pPr marL="0" indent="0">
              <a:buNone/>
            </a:pPr>
            <a:r>
              <a:rPr lang="en-US" sz="1000" b="1" dirty="0">
                <a:solidFill>
                  <a:srgbClr val="A93226"/>
                </a:solidFill>
              </a:rPr>
              <a:t>—  </a:t>
            </a:r>
            <a:r>
              <a:rPr lang="en-US" sz="1000" dirty="0">
                <a:solidFill>
                  <a:srgbClr val="2C2C2C"/>
                </a:solidFill>
              </a:rPr>
              <a:t>Un catalogue pessimiste</a:t>
            </a:r>
            <a:endParaRPr lang="en-US" sz="1000" dirty="0"/>
          </a:p>
        </p:txBody>
      </p:sp>
      <p:sp>
        <p:nvSpPr>
          <p:cNvPr id="15" name="Text 13"/>
          <p:cNvSpPr/>
          <p:nvPr/>
        </p:nvSpPr>
        <p:spPr>
          <a:xfrm>
            <a:off x="502920" y="3456432"/>
            <a:ext cx="2468880" cy="365760"/>
          </a:xfrm>
          <a:prstGeom prst="rect">
            <a:avLst/>
          </a:prstGeom>
          <a:noFill/>
          <a:ln/>
        </p:spPr>
        <p:txBody>
          <a:bodyPr wrap="square" lIns="0" tIns="0" rIns="0" bIns="0" rtlCol="0" anchor="ctr"/>
          <a:lstStyle/>
          <a:p>
            <a:pPr marL="0" indent="0">
              <a:buNone/>
            </a:pPr>
            <a:r>
              <a:rPr lang="en-US" sz="1000" b="1" dirty="0">
                <a:solidFill>
                  <a:srgbClr val="A93226"/>
                </a:solidFill>
              </a:rPr>
              <a:t>—  </a:t>
            </a:r>
            <a:r>
              <a:rPr lang="en-US" sz="1000" dirty="0">
                <a:solidFill>
                  <a:srgbClr val="2C2C2C"/>
                </a:solidFill>
              </a:rPr>
              <a:t>Une critique des consultants</a:t>
            </a:r>
            <a:endParaRPr lang="en-US" sz="1000" dirty="0"/>
          </a:p>
        </p:txBody>
      </p:sp>
      <p:sp>
        <p:nvSpPr>
          <p:cNvPr id="16" name="Text 14"/>
          <p:cNvSpPr/>
          <p:nvPr/>
        </p:nvSpPr>
        <p:spPr>
          <a:xfrm>
            <a:off x="502920" y="3867912"/>
            <a:ext cx="2468880" cy="365760"/>
          </a:xfrm>
          <a:prstGeom prst="rect">
            <a:avLst/>
          </a:prstGeom>
          <a:noFill/>
          <a:ln/>
        </p:spPr>
        <p:txBody>
          <a:bodyPr wrap="square" lIns="0" tIns="0" rIns="0" bIns="0" rtlCol="0" anchor="ctr"/>
          <a:lstStyle/>
          <a:p>
            <a:pPr marL="0" indent="0">
              <a:buNone/>
            </a:pPr>
            <a:r>
              <a:rPr lang="en-US" sz="1000" b="1" dirty="0">
                <a:solidFill>
                  <a:srgbClr val="A93226"/>
                </a:solidFill>
              </a:rPr>
              <a:t>—  </a:t>
            </a:r>
            <a:r>
              <a:rPr lang="en-US" sz="1000" dirty="0">
                <a:solidFill>
                  <a:srgbClr val="2C2C2C"/>
                </a:solidFill>
              </a:rPr>
              <a:t>Un exercice de culpabilisation</a:t>
            </a:r>
            <a:endParaRPr lang="en-US" sz="1000" dirty="0"/>
          </a:p>
        </p:txBody>
      </p:sp>
      <p:sp>
        <p:nvSpPr>
          <p:cNvPr id="17" name="Shape 15"/>
          <p:cNvSpPr/>
          <p:nvPr/>
        </p:nvSpPr>
        <p:spPr>
          <a:xfrm>
            <a:off x="3246120" y="1572768"/>
            <a:ext cx="2743200" cy="411480"/>
          </a:xfrm>
          <a:prstGeom prst="rect">
            <a:avLst/>
          </a:prstGeom>
          <a:solidFill>
            <a:srgbClr val="2E75B6"/>
          </a:solidFill>
          <a:ln w="12700">
            <a:solidFill>
              <a:srgbClr val="2E75B6"/>
            </a:solidFill>
            <a:prstDash val="solid"/>
          </a:ln>
        </p:spPr>
        <p:txBody>
          <a:bodyPr/>
          <a:lstStyle/>
          <a:p>
            <a:endParaRPr lang="fr-FR"/>
          </a:p>
        </p:txBody>
      </p:sp>
      <p:sp>
        <p:nvSpPr>
          <p:cNvPr id="18" name="Text 16"/>
          <p:cNvSpPr/>
          <p:nvPr/>
        </p:nvSpPr>
        <p:spPr>
          <a:xfrm>
            <a:off x="3319272" y="1600200"/>
            <a:ext cx="2596896" cy="347472"/>
          </a:xfrm>
          <a:prstGeom prst="rect">
            <a:avLst/>
          </a:prstGeom>
          <a:noFill/>
          <a:ln/>
        </p:spPr>
        <p:txBody>
          <a:bodyPr wrap="square" lIns="0" tIns="0" rIns="0" bIns="0" rtlCol="0" anchor="ctr"/>
          <a:lstStyle/>
          <a:p>
            <a:pPr marL="0" indent="0" algn="ctr">
              <a:buNone/>
            </a:pPr>
            <a:r>
              <a:rPr lang="en-US" sz="1100" b="1" dirty="0">
                <a:solidFill>
                  <a:srgbClr val="FFFFFF"/>
                </a:solidFill>
              </a:rPr>
              <a:t>CE QUE C'EST</a:t>
            </a:r>
            <a:endParaRPr lang="en-US" sz="1100" dirty="0"/>
          </a:p>
        </p:txBody>
      </p:sp>
      <p:sp>
        <p:nvSpPr>
          <p:cNvPr id="19" name="Shape 17"/>
          <p:cNvSpPr/>
          <p:nvPr/>
        </p:nvSpPr>
        <p:spPr>
          <a:xfrm>
            <a:off x="3246120" y="1993392"/>
            <a:ext cx="2743200" cy="2468880"/>
          </a:xfrm>
          <a:prstGeom prst="rect">
            <a:avLst/>
          </a:prstGeom>
          <a:solidFill>
            <a:srgbClr val="EBF3FB"/>
          </a:solidFill>
          <a:ln w="12700">
            <a:solidFill>
              <a:srgbClr val="2E75B6"/>
            </a:solidFill>
            <a:prstDash val="solid"/>
          </a:ln>
          <a:effectLst>
            <a:outerShdw blurRad="63500" dist="25400" dir="8100000" algn="bl" rotWithShape="0">
              <a:srgbClr val="000000">
                <a:alpha val="10000"/>
              </a:srgbClr>
            </a:outerShdw>
          </a:effectLst>
        </p:spPr>
        <p:txBody>
          <a:bodyPr/>
          <a:lstStyle/>
          <a:p>
            <a:endParaRPr lang="fr-FR"/>
          </a:p>
        </p:txBody>
      </p:sp>
      <p:sp>
        <p:nvSpPr>
          <p:cNvPr id="20" name="Text 18"/>
          <p:cNvSpPr/>
          <p:nvPr/>
        </p:nvSpPr>
        <p:spPr>
          <a:xfrm>
            <a:off x="3246120" y="1993392"/>
            <a:ext cx="2743200" cy="594360"/>
          </a:xfrm>
          <a:prstGeom prst="rect">
            <a:avLst/>
          </a:prstGeom>
          <a:noFill/>
          <a:ln/>
        </p:spPr>
        <p:txBody>
          <a:bodyPr wrap="square" lIns="0" tIns="0" rIns="0" bIns="0" rtlCol="0" anchor="ctr"/>
          <a:lstStyle/>
          <a:p>
            <a:pPr marL="0" indent="0" algn="ctr">
              <a:buNone/>
            </a:pPr>
            <a:r>
              <a:rPr lang="en-US" sz="2800" b="1" dirty="0">
                <a:solidFill>
                  <a:srgbClr val="2E75B6"/>
                </a:solidFill>
              </a:rPr>
              <a:t>→</a:t>
            </a:r>
            <a:endParaRPr lang="en-US" sz="2800" dirty="0"/>
          </a:p>
        </p:txBody>
      </p:sp>
      <p:sp>
        <p:nvSpPr>
          <p:cNvPr id="21" name="Text 19"/>
          <p:cNvSpPr/>
          <p:nvPr/>
        </p:nvSpPr>
        <p:spPr>
          <a:xfrm>
            <a:off x="3383280" y="2633472"/>
            <a:ext cx="2468880" cy="365760"/>
          </a:xfrm>
          <a:prstGeom prst="rect">
            <a:avLst/>
          </a:prstGeom>
          <a:noFill/>
          <a:ln/>
        </p:spPr>
        <p:txBody>
          <a:bodyPr wrap="square" lIns="0" tIns="0" rIns="0" bIns="0" rtlCol="0" anchor="ctr"/>
          <a:lstStyle/>
          <a:p>
            <a:pPr marL="0" indent="0">
              <a:buNone/>
            </a:pPr>
            <a:r>
              <a:rPr lang="en-US" sz="1000" b="1" dirty="0">
                <a:solidFill>
                  <a:srgbClr val="2E75B6"/>
                </a:solidFill>
              </a:rPr>
              <a:t>—  </a:t>
            </a:r>
            <a:r>
              <a:rPr lang="en-US" sz="1000" dirty="0">
                <a:solidFill>
                  <a:srgbClr val="2C2C2C"/>
                </a:solidFill>
              </a:rPr>
              <a:t>Une grille de lecture proactive</a:t>
            </a:r>
            <a:endParaRPr lang="en-US" sz="1000" dirty="0"/>
          </a:p>
        </p:txBody>
      </p:sp>
      <p:sp>
        <p:nvSpPr>
          <p:cNvPr id="22" name="Text 20"/>
          <p:cNvSpPr/>
          <p:nvPr/>
        </p:nvSpPr>
        <p:spPr>
          <a:xfrm>
            <a:off x="3383280" y="3044952"/>
            <a:ext cx="2468880" cy="365760"/>
          </a:xfrm>
          <a:prstGeom prst="rect">
            <a:avLst/>
          </a:prstGeom>
          <a:noFill/>
          <a:ln/>
        </p:spPr>
        <p:txBody>
          <a:bodyPr wrap="square" lIns="0" tIns="0" rIns="0" bIns="0" rtlCol="0" anchor="ctr"/>
          <a:lstStyle/>
          <a:p>
            <a:pPr marL="0" indent="0">
              <a:buNone/>
            </a:pPr>
            <a:r>
              <a:rPr lang="en-US" sz="1000" b="1" dirty="0">
                <a:solidFill>
                  <a:srgbClr val="2E75B6"/>
                </a:solidFill>
              </a:rPr>
              <a:t>—  </a:t>
            </a:r>
            <a:r>
              <a:rPr lang="en-US" sz="1000" dirty="0">
                <a:solidFill>
                  <a:srgbClr val="2C2C2C"/>
                </a:solidFill>
              </a:rPr>
              <a:t>12 pièges documentés</a:t>
            </a:r>
            <a:endParaRPr lang="en-US" sz="1000" dirty="0"/>
          </a:p>
        </p:txBody>
      </p:sp>
      <p:sp>
        <p:nvSpPr>
          <p:cNvPr id="23" name="Text 21"/>
          <p:cNvSpPr/>
          <p:nvPr/>
        </p:nvSpPr>
        <p:spPr>
          <a:xfrm>
            <a:off x="3383280" y="3456432"/>
            <a:ext cx="2468880" cy="365760"/>
          </a:xfrm>
          <a:prstGeom prst="rect">
            <a:avLst/>
          </a:prstGeom>
          <a:noFill/>
          <a:ln/>
        </p:spPr>
        <p:txBody>
          <a:bodyPr wrap="square" lIns="0" tIns="0" rIns="0" bIns="0" rtlCol="0" anchor="ctr"/>
          <a:lstStyle/>
          <a:p>
            <a:pPr marL="0" indent="0">
              <a:buNone/>
            </a:pPr>
            <a:r>
              <a:rPr lang="en-US" sz="1000" b="1" dirty="0">
                <a:solidFill>
                  <a:srgbClr val="2E75B6"/>
                </a:solidFill>
              </a:rPr>
              <a:t>—  </a:t>
            </a:r>
            <a:r>
              <a:rPr lang="en-US" sz="1000" dirty="0">
                <a:solidFill>
                  <a:srgbClr val="2C2C2C"/>
                </a:solidFill>
              </a:rPr>
              <a:t>Des parades opérationnelles</a:t>
            </a:r>
            <a:endParaRPr lang="en-US" sz="1000" dirty="0"/>
          </a:p>
        </p:txBody>
      </p:sp>
      <p:sp>
        <p:nvSpPr>
          <p:cNvPr id="24" name="Text 22"/>
          <p:cNvSpPr/>
          <p:nvPr/>
        </p:nvSpPr>
        <p:spPr>
          <a:xfrm>
            <a:off x="3383280" y="3867912"/>
            <a:ext cx="2468880" cy="365760"/>
          </a:xfrm>
          <a:prstGeom prst="rect">
            <a:avLst/>
          </a:prstGeom>
          <a:noFill/>
          <a:ln/>
        </p:spPr>
        <p:txBody>
          <a:bodyPr wrap="square" lIns="0" tIns="0" rIns="0" bIns="0" rtlCol="0" anchor="ctr"/>
          <a:lstStyle/>
          <a:p>
            <a:pPr marL="0" indent="0">
              <a:buNone/>
            </a:pPr>
            <a:r>
              <a:rPr lang="en-US" sz="1000" b="1" dirty="0">
                <a:solidFill>
                  <a:srgbClr val="2E75B6"/>
                </a:solidFill>
              </a:rPr>
              <a:t>—  </a:t>
            </a:r>
            <a:r>
              <a:rPr lang="en-US" sz="1000" dirty="0">
                <a:solidFill>
                  <a:srgbClr val="2C2C2C"/>
                </a:solidFill>
              </a:rPr>
              <a:t>Une approche d'apprentissage stratégique</a:t>
            </a:r>
            <a:endParaRPr lang="en-US" sz="1000" dirty="0"/>
          </a:p>
        </p:txBody>
      </p:sp>
      <p:sp>
        <p:nvSpPr>
          <p:cNvPr id="25" name="Shape 23"/>
          <p:cNvSpPr/>
          <p:nvPr/>
        </p:nvSpPr>
        <p:spPr>
          <a:xfrm>
            <a:off x="6126480" y="1572768"/>
            <a:ext cx="2743200" cy="411480"/>
          </a:xfrm>
          <a:prstGeom prst="rect">
            <a:avLst/>
          </a:prstGeom>
          <a:solidFill>
            <a:srgbClr val="1E5E2A"/>
          </a:solidFill>
          <a:ln w="12700">
            <a:solidFill>
              <a:srgbClr val="1E5E2A"/>
            </a:solidFill>
            <a:prstDash val="solid"/>
          </a:ln>
        </p:spPr>
        <p:txBody>
          <a:bodyPr/>
          <a:lstStyle/>
          <a:p>
            <a:endParaRPr lang="fr-FR"/>
          </a:p>
        </p:txBody>
      </p:sp>
      <p:sp>
        <p:nvSpPr>
          <p:cNvPr id="26" name="Text 24"/>
          <p:cNvSpPr/>
          <p:nvPr/>
        </p:nvSpPr>
        <p:spPr>
          <a:xfrm>
            <a:off x="6199632" y="1600200"/>
            <a:ext cx="2596896" cy="347472"/>
          </a:xfrm>
          <a:prstGeom prst="rect">
            <a:avLst/>
          </a:prstGeom>
          <a:noFill/>
          <a:ln/>
        </p:spPr>
        <p:txBody>
          <a:bodyPr wrap="square" lIns="0" tIns="0" rIns="0" bIns="0" rtlCol="0" anchor="ctr"/>
          <a:lstStyle/>
          <a:p>
            <a:pPr marL="0" indent="0" algn="ctr">
              <a:buNone/>
            </a:pPr>
            <a:r>
              <a:rPr lang="en-US" sz="1100" b="1" dirty="0">
                <a:solidFill>
                  <a:srgbClr val="FFFFFF"/>
                </a:solidFill>
              </a:rPr>
              <a:t>CE QUE VOUS GAGNEZ</a:t>
            </a:r>
            <a:endParaRPr lang="en-US" sz="1100" dirty="0"/>
          </a:p>
        </p:txBody>
      </p:sp>
      <p:sp>
        <p:nvSpPr>
          <p:cNvPr id="27" name="Shape 25"/>
          <p:cNvSpPr/>
          <p:nvPr/>
        </p:nvSpPr>
        <p:spPr>
          <a:xfrm>
            <a:off x="6126480" y="1993392"/>
            <a:ext cx="2743200" cy="2468880"/>
          </a:xfrm>
          <a:prstGeom prst="rect">
            <a:avLst/>
          </a:prstGeom>
          <a:solidFill>
            <a:srgbClr val="E6F4EA"/>
          </a:solidFill>
          <a:ln w="12700">
            <a:solidFill>
              <a:srgbClr val="1E5E2A"/>
            </a:solidFill>
            <a:prstDash val="solid"/>
          </a:ln>
          <a:effectLst>
            <a:outerShdw blurRad="63500" dist="25400" dir="8100000" algn="bl" rotWithShape="0">
              <a:srgbClr val="000000">
                <a:alpha val="10000"/>
              </a:srgbClr>
            </a:outerShdw>
          </a:effectLst>
        </p:spPr>
        <p:txBody>
          <a:bodyPr/>
          <a:lstStyle/>
          <a:p>
            <a:endParaRPr lang="fr-FR"/>
          </a:p>
        </p:txBody>
      </p:sp>
      <p:sp>
        <p:nvSpPr>
          <p:cNvPr id="28" name="Text 26"/>
          <p:cNvSpPr/>
          <p:nvPr/>
        </p:nvSpPr>
        <p:spPr>
          <a:xfrm>
            <a:off x="6126480" y="1993392"/>
            <a:ext cx="2743200" cy="594360"/>
          </a:xfrm>
          <a:prstGeom prst="rect">
            <a:avLst/>
          </a:prstGeom>
          <a:noFill/>
          <a:ln/>
        </p:spPr>
        <p:txBody>
          <a:bodyPr wrap="square" lIns="0" tIns="0" rIns="0" bIns="0" rtlCol="0" anchor="ctr"/>
          <a:lstStyle/>
          <a:p>
            <a:pPr marL="0" indent="0" algn="ctr">
              <a:buNone/>
            </a:pPr>
            <a:r>
              <a:rPr lang="en-US" sz="2800" b="1" dirty="0">
                <a:solidFill>
                  <a:srgbClr val="1E5E2A"/>
                </a:solidFill>
              </a:rPr>
              <a:t>✓</a:t>
            </a:r>
            <a:endParaRPr lang="en-US" sz="2800" dirty="0"/>
          </a:p>
        </p:txBody>
      </p:sp>
      <p:sp>
        <p:nvSpPr>
          <p:cNvPr id="29" name="Text 27"/>
          <p:cNvSpPr/>
          <p:nvPr/>
        </p:nvSpPr>
        <p:spPr>
          <a:xfrm>
            <a:off x="6263640" y="2633472"/>
            <a:ext cx="2468880" cy="365760"/>
          </a:xfrm>
          <a:prstGeom prst="rect">
            <a:avLst/>
          </a:prstGeom>
          <a:noFill/>
          <a:ln/>
        </p:spPr>
        <p:txBody>
          <a:bodyPr wrap="square" lIns="0" tIns="0" rIns="0" bIns="0" rtlCol="0" anchor="ctr"/>
          <a:lstStyle/>
          <a:p>
            <a:pPr marL="0" indent="0">
              <a:buNone/>
            </a:pPr>
            <a:r>
              <a:rPr lang="en-US" sz="1000" b="1" dirty="0">
                <a:solidFill>
                  <a:srgbClr val="1E5E2A"/>
                </a:solidFill>
              </a:rPr>
              <a:t>—  </a:t>
            </a:r>
            <a:r>
              <a:rPr lang="en-US" sz="1000" dirty="0">
                <a:solidFill>
                  <a:srgbClr val="2C2C2C"/>
                </a:solidFill>
              </a:rPr>
              <a:t>Crédibilité renforcée</a:t>
            </a:r>
            <a:endParaRPr lang="en-US" sz="1000" dirty="0"/>
          </a:p>
        </p:txBody>
      </p:sp>
      <p:sp>
        <p:nvSpPr>
          <p:cNvPr id="30" name="Text 28"/>
          <p:cNvSpPr/>
          <p:nvPr/>
        </p:nvSpPr>
        <p:spPr>
          <a:xfrm>
            <a:off x="6263640" y="3044952"/>
            <a:ext cx="2468880" cy="365760"/>
          </a:xfrm>
          <a:prstGeom prst="rect">
            <a:avLst/>
          </a:prstGeom>
          <a:noFill/>
          <a:ln/>
        </p:spPr>
        <p:txBody>
          <a:bodyPr wrap="square" lIns="0" tIns="0" rIns="0" bIns="0" rtlCol="0" anchor="ctr"/>
          <a:lstStyle/>
          <a:p>
            <a:pPr marL="0" indent="0">
              <a:buNone/>
            </a:pPr>
            <a:r>
              <a:rPr lang="en-US" sz="1000" b="1" dirty="0">
                <a:solidFill>
                  <a:srgbClr val="1E5E2A"/>
                </a:solidFill>
              </a:rPr>
              <a:t>—  </a:t>
            </a:r>
            <a:r>
              <a:rPr lang="en-US" sz="1000" dirty="0">
                <a:solidFill>
                  <a:srgbClr val="2C2C2C"/>
                </a:solidFill>
              </a:rPr>
              <a:t>Satisfaction client accrue</a:t>
            </a:r>
            <a:endParaRPr lang="en-US" sz="1000" dirty="0"/>
          </a:p>
        </p:txBody>
      </p:sp>
      <p:sp>
        <p:nvSpPr>
          <p:cNvPr id="31" name="Text 29"/>
          <p:cNvSpPr/>
          <p:nvPr/>
        </p:nvSpPr>
        <p:spPr>
          <a:xfrm>
            <a:off x="6263640" y="3456432"/>
            <a:ext cx="2468880" cy="365760"/>
          </a:xfrm>
          <a:prstGeom prst="rect">
            <a:avLst/>
          </a:prstGeom>
          <a:noFill/>
          <a:ln/>
        </p:spPr>
        <p:txBody>
          <a:bodyPr wrap="square" lIns="0" tIns="0" rIns="0" bIns="0" rtlCol="0" anchor="ctr"/>
          <a:lstStyle/>
          <a:p>
            <a:pPr marL="0" indent="0">
              <a:buNone/>
            </a:pPr>
            <a:r>
              <a:rPr lang="en-US" sz="1000" b="1" dirty="0">
                <a:solidFill>
                  <a:srgbClr val="1E5E2A"/>
                </a:solidFill>
              </a:rPr>
              <a:t>—  </a:t>
            </a:r>
            <a:r>
              <a:rPr lang="en-US" sz="1000" dirty="0">
                <a:solidFill>
                  <a:srgbClr val="2C2C2C"/>
                </a:solidFill>
              </a:rPr>
              <a:t>Missions plus réussies</a:t>
            </a:r>
            <a:endParaRPr lang="en-US" sz="1000" dirty="0"/>
          </a:p>
        </p:txBody>
      </p:sp>
      <p:sp>
        <p:nvSpPr>
          <p:cNvPr id="32" name="Text 30"/>
          <p:cNvSpPr/>
          <p:nvPr/>
        </p:nvSpPr>
        <p:spPr>
          <a:xfrm>
            <a:off x="6263640" y="3867912"/>
            <a:ext cx="2468880" cy="365760"/>
          </a:xfrm>
          <a:prstGeom prst="rect">
            <a:avLst/>
          </a:prstGeom>
          <a:noFill/>
          <a:ln/>
        </p:spPr>
        <p:txBody>
          <a:bodyPr wrap="square" lIns="0" tIns="0" rIns="0" bIns="0" rtlCol="0" anchor="ctr"/>
          <a:lstStyle/>
          <a:p>
            <a:pPr marL="0" indent="0">
              <a:buNone/>
            </a:pPr>
            <a:r>
              <a:rPr lang="en-US" sz="1000" b="1" dirty="0">
                <a:solidFill>
                  <a:srgbClr val="1E5E2A"/>
                </a:solidFill>
              </a:rPr>
              <a:t>—  </a:t>
            </a:r>
            <a:r>
              <a:rPr lang="en-US" sz="1000" dirty="0">
                <a:solidFill>
                  <a:srgbClr val="2C2C2C"/>
                </a:solidFill>
              </a:rPr>
              <a:t>Réputation d'expert solide</a:t>
            </a:r>
            <a:endParaRPr lang="en-US" sz="1000" dirty="0"/>
          </a:p>
        </p:txBody>
      </p:sp>
      <p:sp>
        <p:nvSpPr>
          <p:cNvPr id="33" name="Text 31"/>
          <p:cNvSpPr/>
          <p:nvPr/>
        </p:nvSpPr>
        <p:spPr>
          <a:xfrm>
            <a:off x="457200" y="4590288"/>
            <a:ext cx="8229600" cy="274320"/>
          </a:xfrm>
          <a:prstGeom prst="rect">
            <a:avLst/>
          </a:prstGeom>
          <a:noFill/>
          <a:ln/>
        </p:spPr>
        <p:txBody>
          <a:bodyPr wrap="square" lIns="0" tIns="0" rIns="0" bIns="0" rtlCol="0" anchor="ctr"/>
          <a:lstStyle/>
          <a:p>
            <a:pPr marL="0" indent="0" algn="ctr">
              <a:buNone/>
            </a:pPr>
            <a:r>
              <a:rPr lang="en-US" sz="1000" i="1" dirty="0">
                <a:solidFill>
                  <a:srgbClr val="595959"/>
                </a:solidFill>
              </a:rPr>
              <a:t>"Chaque piège identifié et évité renforce la crédibilité du consultant, la satisfaction du client et la probabilité de succès des missions futures."</a:t>
            </a:r>
            <a:endParaRPr lang="en-US" sz="1000" dirty="0"/>
          </a:p>
        </p:txBody>
      </p:sp>
      <p:sp>
        <p:nvSpPr>
          <p:cNvPr id="34" name="Shape 32"/>
          <p:cNvSpPr/>
          <p:nvPr/>
        </p:nvSpPr>
        <p:spPr>
          <a:xfrm>
            <a:off x="0" y="4828032"/>
            <a:ext cx="9144000" cy="315468"/>
          </a:xfrm>
          <a:prstGeom prst="rect">
            <a:avLst/>
          </a:prstGeom>
          <a:solidFill>
            <a:srgbClr val="1B3A6B"/>
          </a:solidFill>
          <a:ln w="12700">
            <a:solidFill>
              <a:srgbClr val="1B3A6B"/>
            </a:solidFill>
            <a:prstDash val="solid"/>
          </a:ln>
        </p:spPr>
        <p:txBody>
          <a:bodyPr/>
          <a:lstStyle/>
          <a:p>
            <a:endParaRPr lang="fr-FR"/>
          </a:p>
        </p:txBody>
      </p:sp>
      <p:sp>
        <p:nvSpPr>
          <p:cNvPr id="35" name="Text 33"/>
          <p:cNvSpPr/>
          <p:nvPr/>
        </p:nvSpPr>
        <p:spPr>
          <a:xfrm>
            <a:off x="274320" y="4846320"/>
            <a:ext cx="7772400" cy="256032"/>
          </a:xfrm>
          <a:prstGeom prst="rect">
            <a:avLst/>
          </a:prstGeom>
          <a:noFill/>
          <a:ln/>
        </p:spPr>
        <p:txBody>
          <a:bodyPr wrap="square" lIns="0" tIns="0" rIns="0" bIns="0" rtlCol="0" anchor="ctr"/>
          <a:lstStyle/>
          <a:p>
            <a:pPr marL="0" indent="0">
              <a:buNone/>
            </a:pPr>
            <a:r>
              <a:rPr lang="en-US" sz="850" dirty="0">
                <a:solidFill>
                  <a:srgbClr val="6B8CC4"/>
                </a:solidFill>
              </a:rPr>
              <a:t>CHAPITRE 17  —  Les Erreurs Classiques &amp; Comment les Éviter  ·  Excellence Opérationnelle</a:t>
            </a:r>
            <a:endParaRPr lang="en-US" sz="850" dirty="0"/>
          </a:p>
        </p:txBody>
      </p:sp>
      <p:sp>
        <p:nvSpPr>
          <p:cNvPr id="36" name="Text 34"/>
          <p:cNvSpPr/>
          <p:nvPr/>
        </p:nvSpPr>
        <p:spPr>
          <a:xfrm>
            <a:off x="8229600" y="4846320"/>
            <a:ext cx="731520" cy="256032"/>
          </a:xfrm>
          <a:prstGeom prst="rect">
            <a:avLst/>
          </a:prstGeom>
          <a:noFill/>
          <a:ln/>
        </p:spPr>
        <p:txBody>
          <a:bodyPr wrap="square" lIns="0" tIns="0" rIns="0" bIns="0" rtlCol="0" anchor="ctr"/>
          <a:lstStyle/>
          <a:p>
            <a:pPr marL="0" indent="0" algn="r">
              <a:buNone/>
            </a:pPr>
            <a:r>
              <a:rPr lang="en-US" sz="900" b="1" dirty="0">
                <a:solidFill>
                  <a:srgbClr val="FFFFFF"/>
                </a:solidFill>
              </a:rPr>
              <a:t>2 / 17</a:t>
            </a:r>
            <a:endParaRPr lang="en-US" sz="9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5F5F7"/>
        </a:solidFill>
        <a:effectLst/>
      </p:bgPr>
    </p:bg>
    <p:spTree>
      <p:nvGrpSpPr>
        <p:cNvPr id="1" name=""/>
        <p:cNvGrpSpPr/>
        <p:nvPr/>
      </p:nvGrpSpPr>
      <p:grpSpPr>
        <a:xfrm>
          <a:off x="0" y="0"/>
          <a:ext cx="0" cy="0"/>
          <a:chOff x="0" y="0"/>
          <a:chExt cx="0" cy="0"/>
        </a:xfrm>
      </p:grpSpPr>
      <p:sp>
        <p:nvSpPr>
          <p:cNvPr id="2" name="Shape 0"/>
          <p:cNvSpPr/>
          <p:nvPr/>
        </p:nvSpPr>
        <p:spPr>
          <a:xfrm>
            <a:off x="0" y="0"/>
            <a:ext cx="9144000" cy="713232"/>
          </a:xfrm>
          <a:prstGeom prst="rect">
            <a:avLst/>
          </a:prstGeom>
          <a:solidFill>
            <a:srgbClr val="1B3A6B"/>
          </a:solidFill>
          <a:ln w="12700">
            <a:solidFill>
              <a:srgbClr val="1B3A6B"/>
            </a:solidFill>
            <a:prstDash val="solid"/>
          </a:ln>
        </p:spPr>
        <p:txBody>
          <a:bodyPr/>
          <a:lstStyle/>
          <a:p>
            <a:endParaRPr lang="fr-FR"/>
          </a:p>
        </p:txBody>
      </p:sp>
      <p:sp>
        <p:nvSpPr>
          <p:cNvPr id="3" name="Shape 1"/>
          <p:cNvSpPr/>
          <p:nvPr/>
        </p:nvSpPr>
        <p:spPr>
          <a:xfrm>
            <a:off x="0" y="0"/>
            <a:ext cx="164592" cy="713232"/>
          </a:xfrm>
          <a:prstGeom prst="rect">
            <a:avLst/>
          </a:prstGeom>
          <a:solidFill>
            <a:srgbClr val="856404"/>
          </a:solidFill>
          <a:ln w="12700">
            <a:solidFill>
              <a:srgbClr val="856404"/>
            </a:solidFill>
            <a:prstDash val="solid"/>
          </a:ln>
        </p:spPr>
        <p:txBody>
          <a:bodyPr/>
          <a:lstStyle/>
          <a:p>
            <a:endParaRPr lang="fr-FR"/>
          </a:p>
        </p:txBody>
      </p:sp>
      <p:sp>
        <p:nvSpPr>
          <p:cNvPr id="4" name="Text 2"/>
          <p:cNvSpPr/>
          <p:nvPr/>
        </p:nvSpPr>
        <p:spPr>
          <a:xfrm>
            <a:off x="320040" y="36576"/>
            <a:ext cx="8046720" cy="329184"/>
          </a:xfrm>
          <a:prstGeom prst="rect">
            <a:avLst/>
          </a:prstGeom>
          <a:noFill/>
          <a:ln/>
        </p:spPr>
        <p:txBody>
          <a:bodyPr wrap="square" lIns="0" tIns="0" rIns="0" bIns="0" rtlCol="0" anchor="ctr"/>
          <a:lstStyle/>
          <a:p>
            <a:pPr marL="0" indent="0">
              <a:buNone/>
            </a:pPr>
            <a:r>
              <a:rPr lang="en-US" sz="2000" b="1" dirty="0">
                <a:solidFill>
                  <a:srgbClr val="FFFFFF"/>
                </a:solidFill>
              </a:rPr>
              <a:t>Les 12 Erreurs Classiques — Vue d'Ensemble</a:t>
            </a:r>
            <a:endParaRPr lang="en-US" sz="2000" dirty="0"/>
          </a:p>
        </p:txBody>
      </p:sp>
      <p:sp>
        <p:nvSpPr>
          <p:cNvPr id="5" name="Text 3"/>
          <p:cNvSpPr/>
          <p:nvPr/>
        </p:nvSpPr>
        <p:spPr>
          <a:xfrm>
            <a:off x="320040" y="384048"/>
            <a:ext cx="8046720" cy="256032"/>
          </a:xfrm>
          <a:prstGeom prst="rect">
            <a:avLst/>
          </a:prstGeom>
          <a:noFill/>
          <a:ln/>
        </p:spPr>
        <p:txBody>
          <a:bodyPr wrap="square" lIns="0" tIns="0" rIns="0" bIns="0" rtlCol="0" anchor="ctr"/>
          <a:lstStyle/>
          <a:p>
            <a:pPr marL="0" indent="0">
              <a:buNone/>
            </a:pPr>
            <a:r>
              <a:rPr lang="en-US" sz="1100" i="1" dirty="0">
                <a:solidFill>
                  <a:srgbClr val="ADC6E5"/>
                </a:solidFill>
              </a:rPr>
              <a:t>Structurées par phase d'apparition dans le cycle de vie de la mission</a:t>
            </a:r>
            <a:endParaRPr lang="en-US" sz="1100" dirty="0"/>
          </a:p>
        </p:txBody>
      </p:sp>
      <p:sp>
        <p:nvSpPr>
          <p:cNvPr id="6" name="Shape 4"/>
          <p:cNvSpPr/>
          <p:nvPr/>
        </p:nvSpPr>
        <p:spPr>
          <a:xfrm>
            <a:off x="8339328" y="91440"/>
            <a:ext cx="658368" cy="512064"/>
          </a:xfrm>
          <a:prstGeom prst="rect">
            <a:avLst/>
          </a:prstGeom>
          <a:solidFill>
            <a:srgbClr val="856404"/>
          </a:solidFill>
          <a:ln w="12700">
            <a:solidFill>
              <a:srgbClr val="856404"/>
            </a:solidFill>
            <a:prstDash val="solid"/>
          </a:ln>
        </p:spPr>
        <p:txBody>
          <a:bodyPr/>
          <a:lstStyle/>
          <a:p>
            <a:endParaRPr lang="fr-FR"/>
          </a:p>
        </p:txBody>
      </p:sp>
      <p:sp>
        <p:nvSpPr>
          <p:cNvPr id="7" name="Text 5"/>
          <p:cNvSpPr/>
          <p:nvPr/>
        </p:nvSpPr>
        <p:spPr>
          <a:xfrm>
            <a:off x="8339328" y="91440"/>
            <a:ext cx="658368" cy="512064"/>
          </a:xfrm>
          <a:prstGeom prst="rect">
            <a:avLst/>
          </a:prstGeom>
          <a:noFill/>
          <a:ln/>
        </p:spPr>
        <p:txBody>
          <a:bodyPr wrap="square" lIns="0" tIns="0" rIns="0" bIns="0" rtlCol="0" anchor="ctr"/>
          <a:lstStyle/>
          <a:p>
            <a:pPr marL="0" indent="0" algn="ctr">
              <a:buNone/>
            </a:pPr>
            <a:r>
              <a:rPr lang="en-US" sz="1300" b="1" dirty="0">
                <a:solidFill>
                  <a:srgbClr val="1B3A6B"/>
                </a:solidFill>
              </a:rPr>
              <a:t>EO</a:t>
            </a:r>
            <a:endParaRPr lang="en-US" sz="1300" dirty="0"/>
          </a:p>
        </p:txBody>
      </p:sp>
      <p:sp>
        <p:nvSpPr>
          <p:cNvPr id="8" name="Shape 6"/>
          <p:cNvSpPr/>
          <p:nvPr/>
        </p:nvSpPr>
        <p:spPr>
          <a:xfrm>
            <a:off x="228600" y="804672"/>
            <a:ext cx="2011680" cy="841248"/>
          </a:xfrm>
          <a:prstGeom prst="rect">
            <a:avLst/>
          </a:prstGeom>
          <a:solidFill>
            <a:srgbClr val="FFFFFF"/>
          </a:solidFill>
          <a:ln w="12700">
            <a:solidFill>
              <a:srgbClr val="A93226"/>
            </a:solidFill>
            <a:prstDash val="solid"/>
          </a:ln>
          <a:effectLst>
            <a:outerShdw blurRad="63500" dist="25400" dir="8100000" algn="bl" rotWithShape="0">
              <a:srgbClr val="000000">
                <a:alpha val="10000"/>
              </a:srgbClr>
            </a:outerShdw>
          </a:effectLst>
        </p:spPr>
        <p:txBody>
          <a:bodyPr/>
          <a:lstStyle/>
          <a:p>
            <a:endParaRPr lang="fr-FR"/>
          </a:p>
        </p:txBody>
      </p:sp>
      <p:sp>
        <p:nvSpPr>
          <p:cNvPr id="9" name="Shape 7"/>
          <p:cNvSpPr/>
          <p:nvPr/>
        </p:nvSpPr>
        <p:spPr>
          <a:xfrm>
            <a:off x="228600" y="804672"/>
            <a:ext cx="2011680" cy="292608"/>
          </a:xfrm>
          <a:prstGeom prst="rect">
            <a:avLst/>
          </a:prstGeom>
          <a:solidFill>
            <a:srgbClr val="A93226"/>
          </a:solidFill>
          <a:ln w="12700">
            <a:solidFill>
              <a:srgbClr val="A93226"/>
            </a:solidFill>
            <a:prstDash val="solid"/>
          </a:ln>
        </p:spPr>
        <p:txBody>
          <a:bodyPr/>
          <a:lstStyle/>
          <a:p>
            <a:endParaRPr lang="fr-FR"/>
          </a:p>
        </p:txBody>
      </p:sp>
      <p:sp>
        <p:nvSpPr>
          <p:cNvPr id="10" name="Text 8"/>
          <p:cNvSpPr/>
          <p:nvPr/>
        </p:nvSpPr>
        <p:spPr>
          <a:xfrm>
            <a:off x="301752" y="841248"/>
            <a:ext cx="1865376" cy="219456"/>
          </a:xfrm>
          <a:prstGeom prst="rect">
            <a:avLst/>
          </a:prstGeom>
          <a:noFill/>
          <a:ln/>
        </p:spPr>
        <p:txBody>
          <a:bodyPr wrap="square" lIns="0" tIns="0" rIns="0" bIns="0" rtlCol="0" anchor="ctr"/>
          <a:lstStyle/>
          <a:p>
            <a:pPr marL="0" indent="0">
              <a:buNone/>
            </a:pPr>
            <a:r>
              <a:rPr lang="en-US" sz="1000" b="1" dirty="0">
                <a:solidFill>
                  <a:srgbClr val="FFFFFF"/>
                </a:solidFill>
              </a:rPr>
              <a:t>Erreur 01</a:t>
            </a:r>
            <a:endParaRPr lang="en-US" sz="1000" dirty="0"/>
          </a:p>
        </p:txBody>
      </p:sp>
      <p:sp>
        <p:nvSpPr>
          <p:cNvPr id="11" name="Text 9"/>
          <p:cNvSpPr/>
          <p:nvPr/>
        </p:nvSpPr>
        <p:spPr>
          <a:xfrm>
            <a:off x="320040" y="1133856"/>
            <a:ext cx="1828800" cy="310896"/>
          </a:xfrm>
          <a:prstGeom prst="rect">
            <a:avLst/>
          </a:prstGeom>
          <a:noFill/>
          <a:ln/>
        </p:spPr>
        <p:txBody>
          <a:bodyPr wrap="square" lIns="0" tIns="0" rIns="0" bIns="0" rtlCol="0" anchor="ctr"/>
          <a:lstStyle/>
          <a:p>
            <a:pPr marL="0" indent="0">
              <a:buNone/>
            </a:pPr>
            <a:r>
              <a:rPr lang="en-US" sz="1050" b="1" dirty="0">
                <a:solidFill>
                  <a:srgbClr val="2C2C2C"/>
                </a:solidFill>
              </a:rPr>
              <a:t>Sur-ingénierie</a:t>
            </a:r>
            <a:endParaRPr lang="en-US" sz="1050" dirty="0"/>
          </a:p>
        </p:txBody>
      </p:sp>
      <p:sp>
        <p:nvSpPr>
          <p:cNvPr id="12" name="Shape 10"/>
          <p:cNvSpPr/>
          <p:nvPr/>
        </p:nvSpPr>
        <p:spPr>
          <a:xfrm>
            <a:off x="301752" y="1444752"/>
            <a:ext cx="1865376" cy="164592"/>
          </a:xfrm>
          <a:prstGeom prst="rect">
            <a:avLst/>
          </a:prstGeom>
          <a:solidFill>
            <a:srgbClr val="A93226">
              <a:alpha val="18000"/>
            </a:srgbClr>
          </a:solidFill>
          <a:ln w="12700">
            <a:solidFill>
              <a:srgbClr val="A93226">
                <a:alpha val="50000"/>
              </a:srgbClr>
            </a:solidFill>
            <a:prstDash val="solid"/>
          </a:ln>
        </p:spPr>
        <p:txBody>
          <a:bodyPr/>
          <a:lstStyle/>
          <a:p>
            <a:endParaRPr lang="fr-FR"/>
          </a:p>
        </p:txBody>
      </p:sp>
      <p:sp>
        <p:nvSpPr>
          <p:cNvPr id="13" name="Text 11"/>
          <p:cNvSpPr/>
          <p:nvPr/>
        </p:nvSpPr>
        <p:spPr>
          <a:xfrm>
            <a:off x="320040" y="1453896"/>
            <a:ext cx="1828800" cy="146304"/>
          </a:xfrm>
          <a:prstGeom prst="rect">
            <a:avLst/>
          </a:prstGeom>
          <a:noFill/>
          <a:ln/>
        </p:spPr>
        <p:txBody>
          <a:bodyPr wrap="square" lIns="0" tIns="0" rIns="0" bIns="0" rtlCol="0" anchor="ctr"/>
          <a:lstStyle/>
          <a:p>
            <a:pPr marL="0" indent="0">
              <a:buNone/>
            </a:pPr>
            <a:r>
              <a:rPr lang="en-US" sz="750" i="1" dirty="0">
                <a:solidFill>
                  <a:srgbClr val="A93226"/>
                </a:solidFill>
              </a:rPr>
              <a:t>Phase : Cadrage</a:t>
            </a:r>
            <a:endParaRPr lang="en-US" sz="750" dirty="0"/>
          </a:p>
        </p:txBody>
      </p:sp>
      <p:sp>
        <p:nvSpPr>
          <p:cNvPr id="14" name="Shape 12"/>
          <p:cNvSpPr/>
          <p:nvPr/>
        </p:nvSpPr>
        <p:spPr>
          <a:xfrm>
            <a:off x="2377440" y="804672"/>
            <a:ext cx="2011680" cy="841248"/>
          </a:xfrm>
          <a:prstGeom prst="rect">
            <a:avLst/>
          </a:prstGeom>
          <a:solidFill>
            <a:srgbClr val="FFFFFF"/>
          </a:solidFill>
          <a:ln w="12700">
            <a:solidFill>
              <a:srgbClr val="C55A11"/>
            </a:solidFill>
            <a:prstDash val="solid"/>
          </a:ln>
          <a:effectLst>
            <a:outerShdw blurRad="63500" dist="25400" dir="8100000" algn="bl" rotWithShape="0">
              <a:srgbClr val="000000">
                <a:alpha val="10000"/>
              </a:srgbClr>
            </a:outerShdw>
          </a:effectLst>
        </p:spPr>
        <p:txBody>
          <a:bodyPr/>
          <a:lstStyle/>
          <a:p>
            <a:endParaRPr lang="fr-FR"/>
          </a:p>
        </p:txBody>
      </p:sp>
      <p:sp>
        <p:nvSpPr>
          <p:cNvPr id="15" name="Shape 13"/>
          <p:cNvSpPr/>
          <p:nvPr/>
        </p:nvSpPr>
        <p:spPr>
          <a:xfrm>
            <a:off x="2377440" y="804672"/>
            <a:ext cx="2011680" cy="292608"/>
          </a:xfrm>
          <a:prstGeom prst="rect">
            <a:avLst/>
          </a:prstGeom>
          <a:solidFill>
            <a:srgbClr val="C55A11"/>
          </a:solidFill>
          <a:ln w="12700">
            <a:solidFill>
              <a:srgbClr val="C55A11"/>
            </a:solidFill>
            <a:prstDash val="solid"/>
          </a:ln>
        </p:spPr>
        <p:txBody>
          <a:bodyPr/>
          <a:lstStyle/>
          <a:p>
            <a:endParaRPr lang="fr-FR"/>
          </a:p>
        </p:txBody>
      </p:sp>
      <p:sp>
        <p:nvSpPr>
          <p:cNvPr id="16" name="Text 14"/>
          <p:cNvSpPr/>
          <p:nvPr/>
        </p:nvSpPr>
        <p:spPr>
          <a:xfrm>
            <a:off x="2450592" y="841248"/>
            <a:ext cx="1865376" cy="219456"/>
          </a:xfrm>
          <a:prstGeom prst="rect">
            <a:avLst/>
          </a:prstGeom>
          <a:noFill/>
          <a:ln/>
        </p:spPr>
        <p:txBody>
          <a:bodyPr wrap="square" lIns="0" tIns="0" rIns="0" bIns="0" rtlCol="0" anchor="ctr"/>
          <a:lstStyle/>
          <a:p>
            <a:pPr marL="0" indent="0">
              <a:buNone/>
            </a:pPr>
            <a:r>
              <a:rPr lang="en-US" sz="1000" b="1" dirty="0">
                <a:solidFill>
                  <a:srgbClr val="FFFFFF"/>
                </a:solidFill>
              </a:rPr>
              <a:t>Erreur 02</a:t>
            </a:r>
            <a:endParaRPr lang="en-US" sz="1000" dirty="0"/>
          </a:p>
        </p:txBody>
      </p:sp>
      <p:sp>
        <p:nvSpPr>
          <p:cNvPr id="17" name="Text 15"/>
          <p:cNvSpPr/>
          <p:nvPr/>
        </p:nvSpPr>
        <p:spPr>
          <a:xfrm>
            <a:off x="2468880" y="1133856"/>
            <a:ext cx="1828800" cy="310896"/>
          </a:xfrm>
          <a:prstGeom prst="rect">
            <a:avLst/>
          </a:prstGeom>
          <a:noFill/>
          <a:ln/>
        </p:spPr>
        <p:txBody>
          <a:bodyPr wrap="square" lIns="0" tIns="0" rIns="0" bIns="0" rtlCol="0" anchor="ctr"/>
          <a:lstStyle/>
          <a:p>
            <a:pPr marL="0" indent="0">
              <a:buNone/>
            </a:pPr>
            <a:r>
              <a:rPr lang="en-US" sz="1050" b="1" dirty="0">
                <a:solidFill>
                  <a:srgbClr val="2C2C2C"/>
                </a:solidFill>
              </a:rPr>
              <a:t>Déconnexion terrain</a:t>
            </a:r>
            <a:endParaRPr lang="en-US" sz="1050" dirty="0"/>
          </a:p>
        </p:txBody>
      </p:sp>
      <p:sp>
        <p:nvSpPr>
          <p:cNvPr id="18" name="Shape 16"/>
          <p:cNvSpPr/>
          <p:nvPr/>
        </p:nvSpPr>
        <p:spPr>
          <a:xfrm>
            <a:off x="2450592" y="1444752"/>
            <a:ext cx="1865376" cy="164592"/>
          </a:xfrm>
          <a:prstGeom prst="rect">
            <a:avLst/>
          </a:prstGeom>
          <a:solidFill>
            <a:srgbClr val="C55A11">
              <a:alpha val="18000"/>
            </a:srgbClr>
          </a:solidFill>
          <a:ln w="12700">
            <a:solidFill>
              <a:srgbClr val="C55A11">
                <a:alpha val="50000"/>
              </a:srgbClr>
            </a:solidFill>
            <a:prstDash val="solid"/>
          </a:ln>
        </p:spPr>
        <p:txBody>
          <a:bodyPr/>
          <a:lstStyle/>
          <a:p>
            <a:endParaRPr lang="fr-FR"/>
          </a:p>
        </p:txBody>
      </p:sp>
      <p:sp>
        <p:nvSpPr>
          <p:cNvPr id="19" name="Text 17"/>
          <p:cNvSpPr/>
          <p:nvPr/>
        </p:nvSpPr>
        <p:spPr>
          <a:xfrm>
            <a:off x="2468880" y="1453896"/>
            <a:ext cx="1828800" cy="146304"/>
          </a:xfrm>
          <a:prstGeom prst="rect">
            <a:avLst/>
          </a:prstGeom>
          <a:noFill/>
          <a:ln/>
        </p:spPr>
        <p:txBody>
          <a:bodyPr wrap="square" lIns="0" tIns="0" rIns="0" bIns="0" rtlCol="0" anchor="ctr"/>
          <a:lstStyle/>
          <a:p>
            <a:pPr marL="0" indent="0">
              <a:buNone/>
            </a:pPr>
            <a:r>
              <a:rPr lang="en-US" sz="750" i="1" dirty="0">
                <a:solidFill>
                  <a:srgbClr val="C55A11"/>
                </a:solidFill>
              </a:rPr>
              <a:t>Phase : Diagnostic</a:t>
            </a:r>
            <a:endParaRPr lang="en-US" sz="750" dirty="0"/>
          </a:p>
        </p:txBody>
      </p:sp>
      <p:sp>
        <p:nvSpPr>
          <p:cNvPr id="20" name="Shape 18"/>
          <p:cNvSpPr/>
          <p:nvPr/>
        </p:nvSpPr>
        <p:spPr>
          <a:xfrm>
            <a:off x="4526280" y="804672"/>
            <a:ext cx="2011680" cy="841248"/>
          </a:xfrm>
          <a:prstGeom prst="rect">
            <a:avLst/>
          </a:prstGeom>
          <a:solidFill>
            <a:srgbClr val="FFFFFF"/>
          </a:solidFill>
          <a:ln w="12700">
            <a:solidFill>
              <a:srgbClr val="A93226"/>
            </a:solidFill>
            <a:prstDash val="solid"/>
          </a:ln>
          <a:effectLst>
            <a:outerShdw blurRad="63500" dist="25400" dir="8100000" algn="bl" rotWithShape="0">
              <a:srgbClr val="000000">
                <a:alpha val="10000"/>
              </a:srgbClr>
            </a:outerShdw>
          </a:effectLst>
        </p:spPr>
        <p:txBody>
          <a:bodyPr/>
          <a:lstStyle/>
          <a:p>
            <a:endParaRPr lang="fr-FR"/>
          </a:p>
        </p:txBody>
      </p:sp>
      <p:sp>
        <p:nvSpPr>
          <p:cNvPr id="21" name="Shape 19"/>
          <p:cNvSpPr/>
          <p:nvPr/>
        </p:nvSpPr>
        <p:spPr>
          <a:xfrm>
            <a:off x="4526280" y="804672"/>
            <a:ext cx="2011680" cy="292608"/>
          </a:xfrm>
          <a:prstGeom prst="rect">
            <a:avLst/>
          </a:prstGeom>
          <a:solidFill>
            <a:srgbClr val="A93226"/>
          </a:solidFill>
          <a:ln w="12700">
            <a:solidFill>
              <a:srgbClr val="A93226"/>
            </a:solidFill>
            <a:prstDash val="solid"/>
          </a:ln>
        </p:spPr>
        <p:txBody>
          <a:bodyPr/>
          <a:lstStyle/>
          <a:p>
            <a:endParaRPr lang="fr-FR"/>
          </a:p>
        </p:txBody>
      </p:sp>
      <p:sp>
        <p:nvSpPr>
          <p:cNvPr id="22" name="Text 20"/>
          <p:cNvSpPr/>
          <p:nvPr/>
        </p:nvSpPr>
        <p:spPr>
          <a:xfrm>
            <a:off x="4599432" y="841248"/>
            <a:ext cx="1865376" cy="219456"/>
          </a:xfrm>
          <a:prstGeom prst="rect">
            <a:avLst/>
          </a:prstGeom>
          <a:noFill/>
          <a:ln/>
        </p:spPr>
        <p:txBody>
          <a:bodyPr wrap="square" lIns="0" tIns="0" rIns="0" bIns="0" rtlCol="0" anchor="ctr"/>
          <a:lstStyle/>
          <a:p>
            <a:pPr marL="0" indent="0">
              <a:buNone/>
            </a:pPr>
            <a:r>
              <a:rPr lang="en-US" sz="1000" b="1" dirty="0">
                <a:solidFill>
                  <a:srgbClr val="FFFFFF"/>
                </a:solidFill>
              </a:rPr>
              <a:t>Erreur 03</a:t>
            </a:r>
            <a:endParaRPr lang="en-US" sz="1000" dirty="0"/>
          </a:p>
        </p:txBody>
      </p:sp>
      <p:sp>
        <p:nvSpPr>
          <p:cNvPr id="23" name="Text 21"/>
          <p:cNvSpPr/>
          <p:nvPr/>
        </p:nvSpPr>
        <p:spPr>
          <a:xfrm>
            <a:off x="4617720" y="1133856"/>
            <a:ext cx="1828800" cy="310896"/>
          </a:xfrm>
          <a:prstGeom prst="rect">
            <a:avLst/>
          </a:prstGeom>
          <a:noFill/>
          <a:ln/>
        </p:spPr>
        <p:txBody>
          <a:bodyPr wrap="square" lIns="0" tIns="0" rIns="0" bIns="0" rtlCol="0" anchor="ctr"/>
          <a:lstStyle/>
          <a:p>
            <a:pPr marL="0" indent="0">
              <a:buNone/>
            </a:pPr>
            <a:r>
              <a:rPr lang="en-US" sz="1050" b="1" dirty="0">
                <a:solidFill>
                  <a:srgbClr val="2C2C2C"/>
                </a:solidFill>
              </a:rPr>
              <a:t>Dimension politique ignorée</a:t>
            </a:r>
            <a:endParaRPr lang="en-US" sz="1050" dirty="0"/>
          </a:p>
        </p:txBody>
      </p:sp>
      <p:sp>
        <p:nvSpPr>
          <p:cNvPr id="24" name="Shape 22"/>
          <p:cNvSpPr/>
          <p:nvPr/>
        </p:nvSpPr>
        <p:spPr>
          <a:xfrm>
            <a:off x="4599432" y="1444752"/>
            <a:ext cx="1865376" cy="164592"/>
          </a:xfrm>
          <a:prstGeom prst="rect">
            <a:avLst/>
          </a:prstGeom>
          <a:solidFill>
            <a:srgbClr val="A93226">
              <a:alpha val="18000"/>
            </a:srgbClr>
          </a:solidFill>
          <a:ln w="12700">
            <a:solidFill>
              <a:srgbClr val="A93226">
                <a:alpha val="50000"/>
              </a:srgbClr>
            </a:solidFill>
            <a:prstDash val="solid"/>
          </a:ln>
        </p:spPr>
        <p:txBody>
          <a:bodyPr/>
          <a:lstStyle/>
          <a:p>
            <a:endParaRPr lang="fr-FR"/>
          </a:p>
        </p:txBody>
      </p:sp>
      <p:sp>
        <p:nvSpPr>
          <p:cNvPr id="25" name="Text 23"/>
          <p:cNvSpPr/>
          <p:nvPr/>
        </p:nvSpPr>
        <p:spPr>
          <a:xfrm>
            <a:off x="4617720" y="1453896"/>
            <a:ext cx="1828800" cy="146304"/>
          </a:xfrm>
          <a:prstGeom prst="rect">
            <a:avLst/>
          </a:prstGeom>
          <a:noFill/>
          <a:ln/>
        </p:spPr>
        <p:txBody>
          <a:bodyPr wrap="square" lIns="0" tIns="0" rIns="0" bIns="0" rtlCol="0" anchor="ctr"/>
          <a:lstStyle/>
          <a:p>
            <a:pPr marL="0" indent="0">
              <a:buNone/>
            </a:pPr>
            <a:r>
              <a:rPr lang="en-US" sz="750" i="1" dirty="0">
                <a:solidFill>
                  <a:srgbClr val="A93226"/>
                </a:solidFill>
              </a:rPr>
              <a:t>Phase : Cadrage</a:t>
            </a:r>
            <a:endParaRPr lang="en-US" sz="750" dirty="0"/>
          </a:p>
        </p:txBody>
      </p:sp>
      <p:sp>
        <p:nvSpPr>
          <p:cNvPr id="26" name="Shape 24"/>
          <p:cNvSpPr/>
          <p:nvPr/>
        </p:nvSpPr>
        <p:spPr>
          <a:xfrm>
            <a:off x="6675120" y="804672"/>
            <a:ext cx="2011680" cy="841248"/>
          </a:xfrm>
          <a:prstGeom prst="rect">
            <a:avLst/>
          </a:prstGeom>
          <a:solidFill>
            <a:srgbClr val="FFFFFF"/>
          </a:solidFill>
          <a:ln w="12700">
            <a:solidFill>
              <a:srgbClr val="A93226"/>
            </a:solidFill>
            <a:prstDash val="solid"/>
          </a:ln>
          <a:effectLst>
            <a:outerShdw blurRad="63500" dist="25400" dir="8100000" algn="bl" rotWithShape="0">
              <a:srgbClr val="000000">
                <a:alpha val="10000"/>
              </a:srgbClr>
            </a:outerShdw>
          </a:effectLst>
        </p:spPr>
        <p:txBody>
          <a:bodyPr/>
          <a:lstStyle/>
          <a:p>
            <a:endParaRPr lang="fr-FR"/>
          </a:p>
        </p:txBody>
      </p:sp>
      <p:sp>
        <p:nvSpPr>
          <p:cNvPr id="27" name="Shape 25"/>
          <p:cNvSpPr/>
          <p:nvPr/>
        </p:nvSpPr>
        <p:spPr>
          <a:xfrm>
            <a:off x="6675120" y="804672"/>
            <a:ext cx="2011680" cy="292608"/>
          </a:xfrm>
          <a:prstGeom prst="rect">
            <a:avLst/>
          </a:prstGeom>
          <a:solidFill>
            <a:srgbClr val="A93226"/>
          </a:solidFill>
          <a:ln w="12700">
            <a:solidFill>
              <a:srgbClr val="A93226"/>
            </a:solidFill>
            <a:prstDash val="solid"/>
          </a:ln>
        </p:spPr>
        <p:txBody>
          <a:bodyPr/>
          <a:lstStyle/>
          <a:p>
            <a:endParaRPr lang="fr-FR"/>
          </a:p>
        </p:txBody>
      </p:sp>
      <p:sp>
        <p:nvSpPr>
          <p:cNvPr id="28" name="Text 26"/>
          <p:cNvSpPr/>
          <p:nvPr/>
        </p:nvSpPr>
        <p:spPr>
          <a:xfrm>
            <a:off x="6748272" y="841248"/>
            <a:ext cx="1865376" cy="219456"/>
          </a:xfrm>
          <a:prstGeom prst="rect">
            <a:avLst/>
          </a:prstGeom>
          <a:noFill/>
          <a:ln/>
        </p:spPr>
        <p:txBody>
          <a:bodyPr wrap="square" lIns="0" tIns="0" rIns="0" bIns="0" rtlCol="0" anchor="ctr"/>
          <a:lstStyle/>
          <a:p>
            <a:pPr marL="0" indent="0">
              <a:buNone/>
            </a:pPr>
            <a:r>
              <a:rPr lang="en-US" sz="1000" b="1" dirty="0">
                <a:solidFill>
                  <a:srgbClr val="FFFFFF"/>
                </a:solidFill>
              </a:rPr>
              <a:t>Erreur 04</a:t>
            </a:r>
            <a:endParaRPr lang="en-US" sz="1000" dirty="0"/>
          </a:p>
        </p:txBody>
      </p:sp>
      <p:sp>
        <p:nvSpPr>
          <p:cNvPr id="29" name="Text 27"/>
          <p:cNvSpPr/>
          <p:nvPr/>
        </p:nvSpPr>
        <p:spPr>
          <a:xfrm>
            <a:off x="6766560" y="1133856"/>
            <a:ext cx="1828800" cy="310896"/>
          </a:xfrm>
          <a:prstGeom prst="rect">
            <a:avLst/>
          </a:prstGeom>
          <a:noFill/>
          <a:ln/>
        </p:spPr>
        <p:txBody>
          <a:bodyPr wrap="square" lIns="0" tIns="0" rIns="0" bIns="0" rtlCol="0" anchor="ctr"/>
          <a:lstStyle/>
          <a:p>
            <a:pPr marL="0" indent="0">
              <a:buNone/>
            </a:pPr>
            <a:r>
              <a:rPr lang="en-US" sz="1050" b="1" dirty="0">
                <a:solidFill>
                  <a:srgbClr val="2C2C2C"/>
                </a:solidFill>
              </a:rPr>
              <a:t>Sponsor inactif</a:t>
            </a:r>
            <a:endParaRPr lang="en-US" sz="1050" dirty="0"/>
          </a:p>
        </p:txBody>
      </p:sp>
      <p:sp>
        <p:nvSpPr>
          <p:cNvPr id="30" name="Shape 28"/>
          <p:cNvSpPr/>
          <p:nvPr/>
        </p:nvSpPr>
        <p:spPr>
          <a:xfrm>
            <a:off x="6748272" y="1444752"/>
            <a:ext cx="1865376" cy="164592"/>
          </a:xfrm>
          <a:prstGeom prst="rect">
            <a:avLst/>
          </a:prstGeom>
          <a:solidFill>
            <a:srgbClr val="A93226">
              <a:alpha val="18000"/>
            </a:srgbClr>
          </a:solidFill>
          <a:ln w="12700">
            <a:solidFill>
              <a:srgbClr val="A93226">
                <a:alpha val="50000"/>
              </a:srgbClr>
            </a:solidFill>
            <a:prstDash val="solid"/>
          </a:ln>
        </p:spPr>
        <p:txBody>
          <a:bodyPr/>
          <a:lstStyle/>
          <a:p>
            <a:endParaRPr lang="fr-FR"/>
          </a:p>
        </p:txBody>
      </p:sp>
      <p:sp>
        <p:nvSpPr>
          <p:cNvPr id="31" name="Text 29"/>
          <p:cNvSpPr/>
          <p:nvPr/>
        </p:nvSpPr>
        <p:spPr>
          <a:xfrm>
            <a:off x="6766560" y="1453896"/>
            <a:ext cx="1828800" cy="146304"/>
          </a:xfrm>
          <a:prstGeom prst="rect">
            <a:avLst/>
          </a:prstGeom>
          <a:noFill/>
          <a:ln/>
        </p:spPr>
        <p:txBody>
          <a:bodyPr wrap="square" lIns="0" tIns="0" rIns="0" bIns="0" rtlCol="0" anchor="ctr"/>
          <a:lstStyle/>
          <a:p>
            <a:pPr marL="0" indent="0">
              <a:buNone/>
            </a:pPr>
            <a:r>
              <a:rPr lang="en-US" sz="750" i="1" dirty="0">
                <a:solidFill>
                  <a:srgbClr val="A93226"/>
                </a:solidFill>
              </a:rPr>
              <a:t>Phase : Cadrage</a:t>
            </a:r>
            <a:endParaRPr lang="en-US" sz="750" dirty="0"/>
          </a:p>
        </p:txBody>
      </p:sp>
      <p:sp>
        <p:nvSpPr>
          <p:cNvPr id="32" name="Shape 30"/>
          <p:cNvSpPr/>
          <p:nvPr/>
        </p:nvSpPr>
        <p:spPr>
          <a:xfrm>
            <a:off x="228600" y="1773936"/>
            <a:ext cx="2011680" cy="841248"/>
          </a:xfrm>
          <a:prstGeom prst="rect">
            <a:avLst/>
          </a:prstGeom>
          <a:solidFill>
            <a:srgbClr val="FFFFFF"/>
          </a:solidFill>
          <a:ln w="12700">
            <a:solidFill>
              <a:srgbClr val="5C2D91"/>
            </a:solidFill>
            <a:prstDash val="solid"/>
          </a:ln>
          <a:effectLst>
            <a:outerShdw blurRad="63500" dist="25400" dir="8100000" algn="bl" rotWithShape="0">
              <a:srgbClr val="000000">
                <a:alpha val="10000"/>
              </a:srgbClr>
            </a:outerShdw>
          </a:effectLst>
        </p:spPr>
        <p:txBody>
          <a:bodyPr/>
          <a:lstStyle/>
          <a:p>
            <a:endParaRPr lang="fr-FR"/>
          </a:p>
        </p:txBody>
      </p:sp>
      <p:sp>
        <p:nvSpPr>
          <p:cNvPr id="33" name="Shape 31"/>
          <p:cNvSpPr/>
          <p:nvPr/>
        </p:nvSpPr>
        <p:spPr>
          <a:xfrm>
            <a:off x="228600" y="1773936"/>
            <a:ext cx="2011680" cy="292608"/>
          </a:xfrm>
          <a:prstGeom prst="rect">
            <a:avLst/>
          </a:prstGeom>
          <a:solidFill>
            <a:srgbClr val="5C2D91"/>
          </a:solidFill>
          <a:ln w="12700">
            <a:solidFill>
              <a:srgbClr val="5C2D91"/>
            </a:solidFill>
            <a:prstDash val="solid"/>
          </a:ln>
        </p:spPr>
        <p:txBody>
          <a:bodyPr/>
          <a:lstStyle/>
          <a:p>
            <a:endParaRPr lang="fr-FR"/>
          </a:p>
        </p:txBody>
      </p:sp>
      <p:sp>
        <p:nvSpPr>
          <p:cNvPr id="34" name="Text 32"/>
          <p:cNvSpPr/>
          <p:nvPr/>
        </p:nvSpPr>
        <p:spPr>
          <a:xfrm>
            <a:off x="301752" y="1810512"/>
            <a:ext cx="1865376" cy="219456"/>
          </a:xfrm>
          <a:prstGeom prst="rect">
            <a:avLst/>
          </a:prstGeom>
          <a:noFill/>
          <a:ln/>
        </p:spPr>
        <p:txBody>
          <a:bodyPr wrap="square" lIns="0" tIns="0" rIns="0" bIns="0" rtlCol="0" anchor="ctr"/>
          <a:lstStyle/>
          <a:p>
            <a:pPr marL="0" indent="0">
              <a:buNone/>
            </a:pPr>
            <a:r>
              <a:rPr lang="en-US" sz="1000" b="1" dirty="0">
                <a:solidFill>
                  <a:srgbClr val="FFFFFF"/>
                </a:solidFill>
              </a:rPr>
              <a:t>Erreur 05</a:t>
            </a:r>
            <a:endParaRPr lang="en-US" sz="1000" dirty="0"/>
          </a:p>
        </p:txBody>
      </p:sp>
      <p:sp>
        <p:nvSpPr>
          <p:cNvPr id="35" name="Text 33"/>
          <p:cNvSpPr/>
          <p:nvPr/>
        </p:nvSpPr>
        <p:spPr>
          <a:xfrm>
            <a:off x="320040" y="2103120"/>
            <a:ext cx="1828800" cy="310896"/>
          </a:xfrm>
          <a:prstGeom prst="rect">
            <a:avLst/>
          </a:prstGeom>
          <a:noFill/>
          <a:ln/>
        </p:spPr>
        <p:txBody>
          <a:bodyPr wrap="square" lIns="0" tIns="0" rIns="0" bIns="0" rtlCol="0" anchor="ctr"/>
          <a:lstStyle/>
          <a:p>
            <a:pPr marL="0" indent="0">
              <a:buNone/>
            </a:pPr>
            <a:r>
              <a:rPr lang="en-US" sz="1050" b="1" dirty="0">
                <a:solidFill>
                  <a:srgbClr val="2C2C2C"/>
                </a:solidFill>
              </a:rPr>
              <a:t>Transfert oublié</a:t>
            </a:r>
            <a:endParaRPr lang="en-US" sz="1050" dirty="0"/>
          </a:p>
        </p:txBody>
      </p:sp>
      <p:sp>
        <p:nvSpPr>
          <p:cNvPr id="36" name="Shape 34"/>
          <p:cNvSpPr/>
          <p:nvPr/>
        </p:nvSpPr>
        <p:spPr>
          <a:xfrm>
            <a:off x="301752" y="2414016"/>
            <a:ext cx="1865376" cy="164592"/>
          </a:xfrm>
          <a:prstGeom prst="rect">
            <a:avLst/>
          </a:prstGeom>
          <a:solidFill>
            <a:srgbClr val="5C2D91">
              <a:alpha val="18000"/>
            </a:srgbClr>
          </a:solidFill>
          <a:ln w="12700">
            <a:solidFill>
              <a:srgbClr val="5C2D91">
                <a:alpha val="50000"/>
              </a:srgbClr>
            </a:solidFill>
            <a:prstDash val="solid"/>
          </a:ln>
        </p:spPr>
        <p:txBody>
          <a:bodyPr/>
          <a:lstStyle/>
          <a:p>
            <a:endParaRPr lang="fr-FR"/>
          </a:p>
        </p:txBody>
      </p:sp>
      <p:sp>
        <p:nvSpPr>
          <p:cNvPr id="37" name="Text 35"/>
          <p:cNvSpPr/>
          <p:nvPr/>
        </p:nvSpPr>
        <p:spPr>
          <a:xfrm>
            <a:off x="320040" y="2423160"/>
            <a:ext cx="1828800" cy="146304"/>
          </a:xfrm>
          <a:prstGeom prst="rect">
            <a:avLst/>
          </a:prstGeom>
          <a:noFill/>
          <a:ln/>
        </p:spPr>
        <p:txBody>
          <a:bodyPr wrap="square" lIns="0" tIns="0" rIns="0" bIns="0" rtlCol="0" anchor="ctr"/>
          <a:lstStyle/>
          <a:p>
            <a:pPr marL="0" indent="0">
              <a:buNone/>
            </a:pPr>
            <a:r>
              <a:rPr lang="en-US" sz="750" i="1" dirty="0">
                <a:solidFill>
                  <a:srgbClr val="5C2D91"/>
                </a:solidFill>
              </a:rPr>
              <a:t>Phase : Clôture</a:t>
            </a:r>
            <a:endParaRPr lang="en-US" sz="750" dirty="0"/>
          </a:p>
        </p:txBody>
      </p:sp>
      <p:sp>
        <p:nvSpPr>
          <p:cNvPr id="38" name="Shape 36"/>
          <p:cNvSpPr/>
          <p:nvPr/>
        </p:nvSpPr>
        <p:spPr>
          <a:xfrm>
            <a:off x="2377440" y="1773936"/>
            <a:ext cx="2011680" cy="841248"/>
          </a:xfrm>
          <a:prstGeom prst="rect">
            <a:avLst/>
          </a:prstGeom>
          <a:solidFill>
            <a:srgbClr val="FFFFFF"/>
          </a:solidFill>
          <a:ln w="12700">
            <a:solidFill>
              <a:srgbClr val="C55A11"/>
            </a:solidFill>
            <a:prstDash val="solid"/>
          </a:ln>
          <a:effectLst>
            <a:outerShdw blurRad="63500" dist="25400" dir="8100000" algn="bl" rotWithShape="0">
              <a:srgbClr val="000000">
                <a:alpha val="10000"/>
              </a:srgbClr>
            </a:outerShdw>
          </a:effectLst>
        </p:spPr>
        <p:txBody>
          <a:bodyPr/>
          <a:lstStyle/>
          <a:p>
            <a:endParaRPr lang="fr-FR"/>
          </a:p>
        </p:txBody>
      </p:sp>
      <p:sp>
        <p:nvSpPr>
          <p:cNvPr id="39" name="Shape 37"/>
          <p:cNvSpPr/>
          <p:nvPr/>
        </p:nvSpPr>
        <p:spPr>
          <a:xfrm>
            <a:off x="2377440" y="1773936"/>
            <a:ext cx="2011680" cy="292608"/>
          </a:xfrm>
          <a:prstGeom prst="rect">
            <a:avLst/>
          </a:prstGeom>
          <a:solidFill>
            <a:srgbClr val="C55A11"/>
          </a:solidFill>
          <a:ln w="12700">
            <a:solidFill>
              <a:srgbClr val="C55A11"/>
            </a:solidFill>
            <a:prstDash val="solid"/>
          </a:ln>
        </p:spPr>
        <p:txBody>
          <a:bodyPr/>
          <a:lstStyle/>
          <a:p>
            <a:endParaRPr lang="fr-FR"/>
          </a:p>
        </p:txBody>
      </p:sp>
      <p:sp>
        <p:nvSpPr>
          <p:cNvPr id="40" name="Text 38"/>
          <p:cNvSpPr/>
          <p:nvPr/>
        </p:nvSpPr>
        <p:spPr>
          <a:xfrm>
            <a:off x="2450592" y="1810512"/>
            <a:ext cx="1865376" cy="219456"/>
          </a:xfrm>
          <a:prstGeom prst="rect">
            <a:avLst/>
          </a:prstGeom>
          <a:noFill/>
          <a:ln/>
        </p:spPr>
        <p:txBody>
          <a:bodyPr wrap="square" lIns="0" tIns="0" rIns="0" bIns="0" rtlCol="0" anchor="ctr"/>
          <a:lstStyle/>
          <a:p>
            <a:pPr marL="0" indent="0">
              <a:buNone/>
            </a:pPr>
            <a:r>
              <a:rPr lang="en-US" sz="1000" b="1" dirty="0">
                <a:solidFill>
                  <a:srgbClr val="FFFFFF"/>
                </a:solidFill>
              </a:rPr>
              <a:t>Erreur 06</a:t>
            </a:r>
            <a:endParaRPr lang="en-US" sz="1000" dirty="0"/>
          </a:p>
        </p:txBody>
      </p:sp>
      <p:sp>
        <p:nvSpPr>
          <p:cNvPr id="41" name="Text 39"/>
          <p:cNvSpPr/>
          <p:nvPr/>
        </p:nvSpPr>
        <p:spPr>
          <a:xfrm>
            <a:off x="2468880" y="2103120"/>
            <a:ext cx="1828800" cy="310896"/>
          </a:xfrm>
          <a:prstGeom prst="rect">
            <a:avLst/>
          </a:prstGeom>
          <a:noFill/>
          <a:ln/>
        </p:spPr>
        <p:txBody>
          <a:bodyPr wrap="square" lIns="0" tIns="0" rIns="0" bIns="0" rtlCol="0" anchor="ctr"/>
          <a:lstStyle/>
          <a:p>
            <a:pPr marL="0" indent="0">
              <a:buNone/>
            </a:pPr>
            <a:r>
              <a:rPr lang="en-US" sz="1050" b="1" dirty="0">
                <a:solidFill>
                  <a:srgbClr val="2C2C2C"/>
                </a:solidFill>
              </a:rPr>
              <a:t>Gains non validés</a:t>
            </a:r>
            <a:endParaRPr lang="en-US" sz="1050" dirty="0"/>
          </a:p>
        </p:txBody>
      </p:sp>
      <p:sp>
        <p:nvSpPr>
          <p:cNvPr id="42" name="Shape 40"/>
          <p:cNvSpPr/>
          <p:nvPr/>
        </p:nvSpPr>
        <p:spPr>
          <a:xfrm>
            <a:off x="2450592" y="2414016"/>
            <a:ext cx="1865376" cy="164592"/>
          </a:xfrm>
          <a:prstGeom prst="rect">
            <a:avLst/>
          </a:prstGeom>
          <a:solidFill>
            <a:srgbClr val="C55A11">
              <a:alpha val="18000"/>
            </a:srgbClr>
          </a:solidFill>
          <a:ln w="12700">
            <a:solidFill>
              <a:srgbClr val="C55A11">
                <a:alpha val="50000"/>
              </a:srgbClr>
            </a:solidFill>
            <a:prstDash val="solid"/>
          </a:ln>
        </p:spPr>
        <p:txBody>
          <a:bodyPr/>
          <a:lstStyle/>
          <a:p>
            <a:endParaRPr lang="fr-FR"/>
          </a:p>
        </p:txBody>
      </p:sp>
      <p:sp>
        <p:nvSpPr>
          <p:cNvPr id="43" name="Text 41"/>
          <p:cNvSpPr/>
          <p:nvPr/>
        </p:nvSpPr>
        <p:spPr>
          <a:xfrm>
            <a:off x="2468880" y="2423160"/>
            <a:ext cx="1828800" cy="146304"/>
          </a:xfrm>
          <a:prstGeom prst="rect">
            <a:avLst/>
          </a:prstGeom>
          <a:noFill/>
          <a:ln/>
        </p:spPr>
        <p:txBody>
          <a:bodyPr wrap="square" lIns="0" tIns="0" rIns="0" bIns="0" rtlCol="0" anchor="ctr"/>
          <a:lstStyle/>
          <a:p>
            <a:pPr marL="0" indent="0">
              <a:buNone/>
            </a:pPr>
            <a:r>
              <a:rPr lang="en-US" sz="750" i="1" dirty="0">
                <a:solidFill>
                  <a:srgbClr val="C55A11"/>
                </a:solidFill>
              </a:rPr>
              <a:t>Phase : Diagnostic</a:t>
            </a:r>
            <a:endParaRPr lang="en-US" sz="750" dirty="0"/>
          </a:p>
        </p:txBody>
      </p:sp>
      <p:sp>
        <p:nvSpPr>
          <p:cNvPr id="44" name="Shape 42"/>
          <p:cNvSpPr/>
          <p:nvPr/>
        </p:nvSpPr>
        <p:spPr>
          <a:xfrm>
            <a:off x="4526280" y="1773936"/>
            <a:ext cx="2011680" cy="841248"/>
          </a:xfrm>
          <a:prstGeom prst="rect">
            <a:avLst/>
          </a:prstGeom>
          <a:solidFill>
            <a:srgbClr val="FFFFFF"/>
          </a:solidFill>
          <a:ln w="12700">
            <a:solidFill>
              <a:srgbClr val="2E75B6"/>
            </a:solidFill>
            <a:prstDash val="solid"/>
          </a:ln>
          <a:effectLst>
            <a:outerShdw blurRad="63500" dist="25400" dir="8100000" algn="bl" rotWithShape="0">
              <a:srgbClr val="000000">
                <a:alpha val="10000"/>
              </a:srgbClr>
            </a:outerShdw>
          </a:effectLst>
        </p:spPr>
        <p:txBody>
          <a:bodyPr/>
          <a:lstStyle/>
          <a:p>
            <a:endParaRPr lang="fr-FR"/>
          </a:p>
        </p:txBody>
      </p:sp>
      <p:sp>
        <p:nvSpPr>
          <p:cNvPr id="45" name="Shape 43"/>
          <p:cNvSpPr/>
          <p:nvPr/>
        </p:nvSpPr>
        <p:spPr>
          <a:xfrm>
            <a:off x="4526280" y="1773936"/>
            <a:ext cx="2011680" cy="292608"/>
          </a:xfrm>
          <a:prstGeom prst="rect">
            <a:avLst/>
          </a:prstGeom>
          <a:solidFill>
            <a:srgbClr val="2E75B6"/>
          </a:solidFill>
          <a:ln w="12700">
            <a:solidFill>
              <a:srgbClr val="2E75B6"/>
            </a:solidFill>
            <a:prstDash val="solid"/>
          </a:ln>
        </p:spPr>
        <p:txBody>
          <a:bodyPr/>
          <a:lstStyle/>
          <a:p>
            <a:endParaRPr lang="fr-FR"/>
          </a:p>
        </p:txBody>
      </p:sp>
      <p:sp>
        <p:nvSpPr>
          <p:cNvPr id="46" name="Text 44"/>
          <p:cNvSpPr/>
          <p:nvPr/>
        </p:nvSpPr>
        <p:spPr>
          <a:xfrm>
            <a:off x="4599432" y="1810512"/>
            <a:ext cx="1865376" cy="219456"/>
          </a:xfrm>
          <a:prstGeom prst="rect">
            <a:avLst/>
          </a:prstGeom>
          <a:noFill/>
          <a:ln/>
        </p:spPr>
        <p:txBody>
          <a:bodyPr wrap="square" lIns="0" tIns="0" rIns="0" bIns="0" rtlCol="0" anchor="ctr"/>
          <a:lstStyle/>
          <a:p>
            <a:pPr marL="0" indent="0">
              <a:buNone/>
            </a:pPr>
            <a:r>
              <a:rPr lang="en-US" sz="1000" b="1" dirty="0">
                <a:solidFill>
                  <a:srgbClr val="FFFFFF"/>
                </a:solidFill>
              </a:rPr>
              <a:t>Erreur 07</a:t>
            </a:r>
            <a:endParaRPr lang="en-US" sz="1000" dirty="0"/>
          </a:p>
        </p:txBody>
      </p:sp>
      <p:sp>
        <p:nvSpPr>
          <p:cNvPr id="47" name="Text 45"/>
          <p:cNvSpPr/>
          <p:nvPr/>
        </p:nvSpPr>
        <p:spPr>
          <a:xfrm>
            <a:off x="4617720" y="2103120"/>
            <a:ext cx="1828800" cy="310896"/>
          </a:xfrm>
          <a:prstGeom prst="rect">
            <a:avLst/>
          </a:prstGeom>
          <a:noFill/>
          <a:ln/>
        </p:spPr>
        <p:txBody>
          <a:bodyPr wrap="square" lIns="0" tIns="0" rIns="0" bIns="0" rtlCol="0" anchor="ctr"/>
          <a:lstStyle/>
          <a:p>
            <a:pPr marL="0" indent="0">
              <a:buNone/>
            </a:pPr>
            <a:r>
              <a:rPr lang="en-US" sz="1050" b="1" dirty="0">
                <a:solidFill>
                  <a:srgbClr val="2C2C2C"/>
                </a:solidFill>
              </a:rPr>
              <a:t>Changement négligé</a:t>
            </a:r>
            <a:endParaRPr lang="en-US" sz="1050" dirty="0"/>
          </a:p>
        </p:txBody>
      </p:sp>
      <p:sp>
        <p:nvSpPr>
          <p:cNvPr id="48" name="Shape 46"/>
          <p:cNvSpPr/>
          <p:nvPr/>
        </p:nvSpPr>
        <p:spPr>
          <a:xfrm>
            <a:off x="4599432" y="2414016"/>
            <a:ext cx="1865376" cy="164592"/>
          </a:xfrm>
          <a:prstGeom prst="rect">
            <a:avLst/>
          </a:prstGeom>
          <a:solidFill>
            <a:srgbClr val="2E75B6">
              <a:alpha val="18000"/>
            </a:srgbClr>
          </a:solidFill>
          <a:ln w="12700">
            <a:solidFill>
              <a:srgbClr val="2E75B6">
                <a:alpha val="50000"/>
              </a:srgbClr>
            </a:solidFill>
            <a:prstDash val="solid"/>
          </a:ln>
        </p:spPr>
        <p:txBody>
          <a:bodyPr/>
          <a:lstStyle/>
          <a:p>
            <a:endParaRPr lang="fr-FR"/>
          </a:p>
        </p:txBody>
      </p:sp>
      <p:sp>
        <p:nvSpPr>
          <p:cNvPr id="49" name="Text 47"/>
          <p:cNvSpPr/>
          <p:nvPr/>
        </p:nvSpPr>
        <p:spPr>
          <a:xfrm>
            <a:off x="4617720" y="2423160"/>
            <a:ext cx="1828800" cy="146304"/>
          </a:xfrm>
          <a:prstGeom prst="rect">
            <a:avLst/>
          </a:prstGeom>
          <a:noFill/>
          <a:ln/>
        </p:spPr>
        <p:txBody>
          <a:bodyPr wrap="square" lIns="0" tIns="0" rIns="0" bIns="0" rtlCol="0" anchor="ctr"/>
          <a:lstStyle/>
          <a:p>
            <a:pPr marL="0" indent="0">
              <a:buNone/>
            </a:pPr>
            <a:r>
              <a:rPr lang="en-US" sz="750" i="1" dirty="0">
                <a:solidFill>
                  <a:srgbClr val="2E75B6"/>
                </a:solidFill>
              </a:rPr>
              <a:t>Phase : Déploiement</a:t>
            </a:r>
            <a:endParaRPr lang="en-US" sz="750" dirty="0"/>
          </a:p>
        </p:txBody>
      </p:sp>
      <p:sp>
        <p:nvSpPr>
          <p:cNvPr id="50" name="Shape 48"/>
          <p:cNvSpPr/>
          <p:nvPr/>
        </p:nvSpPr>
        <p:spPr>
          <a:xfrm>
            <a:off x="6675120" y="1773936"/>
            <a:ext cx="2011680" cy="841248"/>
          </a:xfrm>
          <a:prstGeom prst="rect">
            <a:avLst/>
          </a:prstGeom>
          <a:solidFill>
            <a:srgbClr val="FFFFFF"/>
          </a:solidFill>
          <a:ln w="12700">
            <a:solidFill>
              <a:srgbClr val="2E75B6"/>
            </a:solidFill>
            <a:prstDash val="solid"/>
          </a:ln>
          <a:effectLst>
            <a:outerShdw blurRad="63500" dist="25400" dir="8100000" algn="bl" rotWithShape="0">
              <a:srgbClr val="000000">
                <a:alpha val="10000"/>
              </a:srgbClr>
            </a:outerShdw>
          </a:effectLst>
        </p:spPr>
        <p:txBody>
          <a:bodyPr/>
          <a:lstStyle/>
          <a:p>
            <a:endParaRPr lang="fr-FR"/>
          </a:p>
        </p:txBody>
      </p:sp>
      <p:sp>
        <p:nvSpPr>
          <p:cNvPr id="51" name="Shape 49"/>
          <p:cNvSpPr/>
          <p:nvPr/>
        </p:nvSpPr>
        <p:spPr>
          <a:xfrm>
            <a:off x="6675120" y="1773936"/>
            <a:ext cx="2011680" cy="292608"/>
          </a:xfrm>
          <a:prstGeom prst="rect">
            <a:avLst/>
          </a:prstGeom>
          <a:solidFill>
            <a:srgbClr val="2E75B6"/>
          </a:solidFill>
          <a:ln w="12700">
            <a:solidFill>
              <a:srgbClr val="2E75B6"/>
            </a:solidFill>
            <a:prstDash val="solid"/>
          </a:ln>
        </p:spPr>
        <p:txBody>
          <a:bodyPr/>
          <a:lstStyle/>
          <a:p>
            <a:endParaRPr lang="fr-FR"/>
          </a:p>
        </p:txBody>
      </p:sp>
      <p:sp>
        <p:nvSpPr>
          <p:cNvPr id="52" name="Text 50"/>
          <p:cNvSpPr/>
          <p:nvPr/>
        </p:nvSpPr>
        <p:spPr>
          <a:xfrm>
            <a:off x="6748272" y="1810512"/>
            <a:ext cx="1865376" cy="219456"/>
          </a:xfrm>
          <a:prstGeom prst="rect">
            <a:avLst/>
          </a:prstGeom>
          <a:noFill/>
          <a:ln/>
        </p:spPr>
        <p:txBody>
          <a:bodyPr wrap="square" lIns="0" tIns="0" rIns="0" bIns="0" rtlCol="0" anchor="ctr"/>
          <a:lstStyle/>
          <a:p>
            <a:pPr marL="0" indent="0">
              <a:buNone/>
            </a:pPr>
            <a:r>
              <a:rPr lang="en-US" sz="1000" b="1" dirty="0">
                <a:solidFill>
                  <a:srgbClr val="FFFFFF"/>
                </a:solidFill>
              </a:rPr>
              <a:t>Erreur 08</a:t>
            </a:r>
            <a:endParaRPr lang="en-US" sz="1000" dirty="0"/>
          </a:p>
        </p:txBody>
      </p:sp>
      <p:sp>
        <p:nvSpPr>
          <p:cNvPr id="53" name="Text 51"/>
          <p:cNvSpPr/>
          <p:nvPr/>
        </p:nvSpPr>
        <p:spPr>
          <a:xfrm>
            <a:off x="6766560" y="2103120"/>
            <a:ext cx="1828800" cy="310896"/>
          </a:xfrm>
          <a:prstGeom prst="rect">
            <a:avLst/>
          </a:prstGeom>
          <a:noFill/>
          <a:ln/>
        </p:spPr>
        <p:txBody>
          <a:bodyPr wrap="square" lIns="0" tIns="0" rIns="0" bIns="0" rtlCol="0" anchor="ctr"/>
          <a:lstStyle/>
          <a:p>
            <a:pPr marL="0" indent="0">
              <a:buNone/>
            </a:pPr>
            <a:r>
              <a:rPr lang="en-US" sz="1050" b="1" dirty="0">
                <a:solidFill>
                  <a:srgbClr val="2C2C2C"/>
                </a:solidFill>
              </a:rPr>
              <a:t>Pas de standards</a:t>
            </a:r>
            <a:endParaRPr lang="en-US" sz="1050" dirty="0"/>
          </a:p>
        </p:txBody>
      </p:sp>
      <p:sp>
        <p:nvSpPr>
          <p:cNvPr id="54" name="Shape 52"/>
          <p:cNvSpPr/>
          <p:nvPr/>
        </p:nvSpPr>
        <p:spPr>
          <a:xfrm>
            <a:off x="6748272" y="2414016"/>
            <a:ext cx="1865376" cy="164592"/>
          </a:xfrm>
          <a:prstGeom prst="rect">
            <a:avLst/>
          </a:prstGeom>
          <a:solidFill>
            <a:srgbClr val="2E75B6">
              <a:alpha val="18000"/>
            </a:srgbClr>
          </a:solidFill>
          <a:ln w="12700">
            <a:solidFill>
              <a:srgbClr val="2E75B6">
                <a:alpha val="50000"/>
              </a:srgbClr>
            </a:solidFill>
            <a:prstDash val="solid"/>
          </a:ln>
        </p:spPr>
        <p:txBody>
          <a:bodyPr/>
          <a:lstStyle/>
          <a:p>
            <a:endParaRPr lang="fr-FR"/>
          </a:p>
        </p:txBody>
      </p:sp>
      <p:sp>
        <p:nvSpPr>
          <p:cNvPr id="55" name="Text 53"/>
          <p:cNvSpPr/>
          <p:nvPr/>
        </p:nvSpPr>
        <p:spPr>
          <a:xfrm>
            <a:off x="6766560" y="2423160"/>
            <a:ext cx="1828800" cy="146304"/>
          </a:xfrm>
          <a:prstGeom prst="rect">
            <a:avLst/>
          </a:prstGeom>
          <a:noFill/>
          <a:ln/>
        </p:spPr>
        <p:txBody>
          <a:bodyPr wrap="square" lIns="0" tIns="0" rIns="0" bIns="0" rtlCol="0" anchor="ctr"/>
          <a:lstStyle/>
          <a:p>
            <a:pPr marL="0" indent="0">
              <a:buNone/>
            </a:pPr>
            <a:r>
              <a:rPr lang="en-US" sz="750" i="1" dirty="0">
                <a:solidFill>
                  <a:srgbClr val="2E75B6"/>
                </a:solidFill>
              </a:rPr>
              <a:t>Phase : Déploiement</a:t>
            </a:r>
            <a:endParaRPr lang="en-US" sz="750" dirty="0"/>
          </a:p>
        </p:txBody>
      </p:sp>
      <p:sp>
        <p:nvSpPr>
          <p:cNvPr id="56" name="Shape 54"/>
          <p:cNvSpPr/>
          <p:nvPr/>
        </p:nvSpPr>
        <p:spPr>
          <a:xfrm>
            <a:off x="228600" y="2743200"/>
            <a:ext cx="2011680" cy="841248"/>
          </a:xfrm>
          <a:prstGeom prst="rect">
            <a:avLst/>
          </a:prstGeom>
          <a:solidFill>
            <a:srgbClr val="FFFFFF"/>
          </a:solidFill>
          <a:ln w="12700">
            <a:solidFill>
              <a:srgbClr val="2E75B6"/>
            </a:solidFill>
            <a:prstDash val="solid"/>
          </a:ln>
          <a:effectLst>
            <a:outerShdw blurRad="63500" dist="25400" dir="8100000" algn="bl" rotWithShape="0">
              <a:srgbClr val="000000">
                <a:alpha val="10000"/>
              </a:srgbClr>
            </a:outerShdw>
          </a:effectLst>
        </p:spPr>
        <p:txBody>
          <a:bodyPr/>
          <a:lstStyle/>
          <a:p>
            <a:endParaRPr lang="fr-FR"/>
          </a:p>
        </p:txBody>
      </p:sp>
      <p:sp>
        <p:nvSpPr>
          <p:cNvPr id="57" name="Shape 55"/>
          <p:cNvSpPr/>
          <p:nvPr/>
        </p:nvSpPr>
        <p:spPr>
          <a:xfrm>
            <a:off x="228600" y="2743200"/>
            <a:ext cx="2011680" cy="292608"/>
          </a:xfrm>
          <a:prstGeom prst="rect">
            <a:avLst/>
          </a:prstGeom>
          <a:solidFill>
            <a:srgbClr val="2E75B6"/>
          </a:solidFill>
          <a:ln w="12700">
            <a:solidFill>
              <a:srgbClr val="2E75B6"/>
            </a:solidFill>
            <a:prstDash val="solid"/>
          </a:ln>
        </p:spPr>
        <p:txBody>
          <a:bodyPr/>
          <a:lstStyle/>
          <a:p>
            <a:endParaRPr lang="fr-FR"/>
          </a:p>
        </p:txBody>
      </p:sp>
      <p:sp>
        <p:nvSpPr>
          <p:cNvPr id="58" name="Text 56"/>
          <p:cNvSpPr/>
          <p:nvPr/>
        </p:nvSpPr>
        <p:spPr>
          <a:xfrm>
            <a:off x="301752" y="2779776"/>
            <a:ext cx="1865376" cy="219456"/>
          </a:xfrm>
          <a:prstGeom prst="rect">
            <a:avLst/>
          </a:prstGeom>
          <a:noFill/>
          <a:ln/>
        </p:spPr>
        <p:txBody>
          <a:bodyPr wrap="square" lIns="0" tIns="0" rIns="0" bIns="0" rtlCol="0" anchor="ctr"/>
          <a:lstStyle/>
          <a:p>
            <a:pPr marL="0" indent="0">
              <a:buNone/>
            </a:pPr>
            <a:r>
              <a:rPr lang="en-US" sz="1000" b="1" dirty="0">
                <a:solidFill>
                  <a:srgbClr val="FFFFFF"/>
                </a:solidFill>
              </a:rPr>
              <a:t>Erreur 09</a:t>
            </a:r>
            <a:endParaRPr lang="en-US" sz="1000" dirty="0"/>
          </a:p>
        </p:txBody>
      </p:sp>
      <p:sp>
        <p:nvSpPr>
          <p:cNvPr id="59" name="Text 57"/>
          <p:cNvSpPr/>
          <p:nvPr/>
        </p:nvSpPr>
        <p:spPr>
          <a:xfrm>
            <a:off x="320040" y="3072384"/>
            <a:ext cx="1828800" cy="310896"/>
          </a:xfrm>
          <a:prstGeom prst="rect">
            <a:avLst/>
          </a:prstGeom>
          <a:noFill/>
          <a:ln/>
        </p:spPr>
        <p:txBody>
          <a:bodyPr wrap="square" lIns="0" tIns="0" rIns="0" bIns="0" rtlCol="0" anchor="ctr"/>
          <a:lstStyle/>
          <a:p>
            <a:pPr marL="0" indent="0">
              <a:buNone/>
            </a:pPr>
            <a:r>
              <a:rPr lang="en-US" sz="1050" b="1" dirty="0">
                <a:solidFill>
                  <a:srgbClr val="2C2C2C"/>
                </a:solidFill>
              </a:rPr>
              <a:t>Communication insuffisante</a:t>
            </a:r>
            <a:endParaRPr lang="en-US" sz="1050" dirty="0"/>
          </a:p>
        </p:txBody>
      </p:sp>
      <p:sp>
        <p:nvSpPr>
          <p:cNvPr id="60" name="Shape 58"/>
          <p:cNvSpPr/>
          <p:nvPr/>
        </p:nvSpPr>
        <p:spPr>
          <a:xfrm>
            <a:off x="301752" y="3383280"/>
            <a:ext cx="1865376" cy="164592"/>
          </a:xfrm>
          <a:prstGeom prst="rect">
            <a:avLst/>
          </a:prstGeom>
          <a:solidFill>
            <a:srgbClr val="2E75B6">
              <a:alpha val="18000"/>
            </a:srgbClr>
          </a:solidFill>
          <a:ln w="12700">
            <a:solidFill>
              <a:srgbClr val="2E75B6">
                <a:alpha val="50000"/>
              </a:srgbClr>
            </a:solidFill>
            <a:prstDash val="solid"/>
          </a:ln>
        </p:spPr>
        <p:txBody>
          <a:bodyPr/>
          <a:lstStyle/>
          <a:p>
            <a:endParaRPr lang="fr-FR"/>
          </a:p>
        </p:txBody>
      </p:sp>
      <p:sp>
        <p:nvSpPr>
          <p:cNvPr id="61" name="Text 59"/>
          <p:cNvSpPr/>
          <p:nvPr/>
        </p:nvSpPr>
        <p:spPr>
          <a:xfrm>
            <a:off x="320040" y="3392424"/>
            <a:ext cx="1828800" cy="146304"/>
          </a:xfrm>
          <a:prstGeom prst="rect">
            <a:avLst/>
          </a:prstGeom>
          <a:noFill/>
          <a:ln/>
        </p:spPr>
        <p:txBody>
          <a:bodyPr wrap="square" lIns="0" tIns="0" rIns="0" bIns="0" rtlCol="0" anchor="ctr"/>
          <a:lstStyle/>
          <a:p>
            <a:pPr marL="0" indent="0">
              <a:buNone/>
            </a:pPr>
            <a:r>
              <a:rPr lang="en-US" sz="750" i="1" dirty="0">
                <a:solidFill>
                  <a:srgbClr val="2E75B6"/>
                </a:solidFill>
              </a:rPr>
              <a:t>Phase : Déploiement</a:t>
            </a:r>
            <a:endParaRPr lang="en-US" sz="750" dirty="0"/>
          </a:p>
        </p:txBody>
      </p:sp>
      <p:sp>
        <p:nvSpPr>
          <p:cNvPr id="62" name="Shape 60"/>
          <p:cNvSpPr/>
          <p:nvPr/>
        </p:nvSpPr>
        <p:spPr>
          <a:xfrm>
            <a:off x="2377440" y="2743200"/>
            <a:ext cx="2011680" cy="841248"/>
          </a:xfrm>
          <a:prstGeom prst="rect">
            <a:avLst/>
          </a:prstGeom>
          <a:solidFill>
            <a:srgbClr val="FFFFFF"/>
          </a:solidFill>
          <a:ln w="12700">
            <a:solidFill>
              <a:srgbClr val="0D6B74"/>
            </a:solidFill>
            <a:prstDash val="solid"/>
          </a:ln>
          <a:effectLst>
            <a:outerShdw blurRad="63500" dist="25400" dir="8100000" algn="bl" rotWithShape="0">
              <a:srgbClr val="000000">
                <a:alpha val="10000"/>
              </a:srgbClr>
            </a:outerShdw>
          </a:effectLst>
        </p:spPr>
        <p:txBody>
          <a:bodyPr/>
          <a:lstStyle/>
          <a:p>
            <a:endParaRPr lang="fr-FR"/>
          </a:p>
        </p:txBody>
      </p:sp>
      <p:sp>
        <p:nvSpPr>
          <p:cNvPr id="63" name="Shape 61"/>
          <p:cNvSpPr/>
          <p:nvPr/>
        </p:nvSpPr>
        <p:spPr>
          <a:xfrm>
            <a:off x="2377440" y="2743200"/>
            <a:ext cx="2011680" cy="292608"/>
          </a:xfrm>
          <a:prstGeom prst="rect">
            <a:avLst/>
          </a:prstGeom>
          <a:solidFill>
            <a:srgbClr val="0D6B74"/>
          </a:solidFill>
          <a:ln w="12700">
            <a:solidFill>
              <a:srgbClr val="0D6B74"/>
            </a:solidFill>
            <a:prstDash val="solid"/>
          </a:ln>
        </p:spPr>
        <p:txBody>
          <a:bodyPr/>
          <a:lstStyle/>
          <a:p>
            <a:endParaRPr lang="fr-FR"/>
          </a:p>
        </p:txBody>
      </p:sp>
      <p:sp>
        <p:nvSpPr>
          <p:cNvPr id="64" name="Text 62"/>
          <p:cNvSpPr/>
          <p:nvPr/>
        </p:nvSpPr>
        <p:spPr>
          <a:xfrm>
            <a:off x="2450592" y="2779776"/>
            <a:ext cx="1865376" cy="219456"/>
          </a:xfrm>
          <a:prstGeom prst="rect">
            <a:avLst/>
          </a:prstGeom>
          <a:noFill/>
          <a:ln/>
        </p:spPr>
        <p:txBody>
          <a:bodyPr wrap="square" lIns="0" tIns="0" rIns="0" bIns="0" rtlCol="0" anchor="ctr"/>
          <a:lstStyle/>
          <a:p>
            <a:pPr marL="0" indent="0">
              <a:buNone/>
            </a:pPr>
            <a:r>
              <a:rPr lang="en-US" sz="1000" b="1" dirty="0">
                <a:solidFill>
                  <a:srgbClr val="FFFFFF"/>
                </a:solidFill>
              </a:rPr>
              <a:t>Erreur 10</a:t>
            </a:r>
            <a:endParaRPr lang="en-US" sz="1000" dirty="0"/>
          </a:p>
        </p:txBody>
      </p:sp>
      <p:sp>
        <p:nvSpPr>
          <p:cNvPr id="65" name="Text 63"/>
          <p:cNvSpPr/>
          <p:nvPr/>
        </p:nvSpPr>
        <p:spPr>
          <a:xfrm>
            <a:off x="2468880" y="3072384"/>
            <a:ext cx="1828800" cy="310896"/>
          </a:xfrm>
          <a:prstGeom prst="rect">
            <a:avLst/>
          </a:prstGeom>
          <a:noFill/>
          <a:ln/>
        </p:spPr>
        <p:txBody>
          <a:bodyPr wrap="square" lIns="0" tIns="0" rIns="0" bIns="0" rtlCol="0" anchor="ctr"/>
          <a:lstStyle/>
          <a:p>
            <a:pPr marL="0" indent="0">
              <a:buNone/>
            </a:pPr>
            <a:r>
              <a:rPr lang="en-US" sz="1050" b="1" dirty="0">
                <a:solidFill>
                  <a:srgbClr val="2C2C2C"/>
                </a:solidFill>
              </a:rPr>
              <a:t>Rigidité méthodologique</a:t>
            </a:r>
            <a:endParaRPr lang="en-US" sz="1050" dirty="0"/>
          </a:p>
        </p:txBody>
      </p:sp>
      <p:sp>
        <p:nvSpPr>
          <p:cNvPr id="66" name="Shape 64"/>
          <p:cNvSpPr/>
          <p:nvPr/>
        </p:nvSpPr>
        <p:spPr>
          <a:xfrm>
            <a:off x="2450592" y="3383280"/>
            <a:ext cx="1865376" cy="164592"/>
          </a:xfrm>
          <a:prstGeom prst="rect">
            <a:avLst/>
          </a:prstGeom>
          <a:solidFill>
            <a:srgbClr val="0D6B74">
              <a:alpha val="18000"/>
            </a:srgbClr>
          </a:solidFill>
          <a:ln w="12700">
            <a:solidFill>
              <a:srgbClr val="0D6B74">
                <a:alpha val="50000"/>
              </a:srgbClr>
            </a:solidFill>
            <a:prstDash val="solid"/>
          </a:ln>
        </p:spPr>
        <p:txBody>
          <a:bodyPr/>
          <a:lstStyle/>
          <a:p>
            <a:endParaRPr lang="fr-FR"/>
          </a:p>
        </p:txBody>
      </p:sp>
      <p:sp>
        <p:nvSpPr>
          <p:cNvPr id="67" name="Text 65"/>
          <p:cNvSpPr/>
          <p:nvPr/>
        </p:nvSpPr>
        <p:spPr>
          <a:xfrm>
            <a:off x="2468880" y="3392424"/>
            <a:ext cx="1828800" cy="146304"/>
          </a:xfrm>
          <a:prstGeom prst="rect">
            <a:avLst/>
          </a:prstGeom>
          <a:noFill/>
          <a:ln/>
        </p:spPr>
        <p:txBody>
          <a:bodyPr wrap="square" lIns="0" tIns="0" rIns="0" bIns="0" rtlCol="0" anchor="ctr"/>
          <a:lstStyle/>
          <a:p>
            <a:pPr marL="0" indent="0">
              <a:buNone/>
            </a:pPr>
            <a:r>
              <a:rPr lang="en-US" sz="750" i="1" dirty="0">
                <a:solidFill>
                  <a:srgbClr val="0D6B74"/>
                </a:solidFill>
              </a:rPr>
              <a:t>Phase : Tous</a:t>
            </a:r>
            <a:endParaRPr lang="en-US" sz="750" dirty="0"/>
          </a:p>
        </p:txBody>
      </p:sp>
      <p:sp>
        <p:nvSpPr>
          <p:cNvPr id="68" name="Shape 66"/>
          <p:cNvSpPr/>
          <p:nvPr/>
        </p:nvSpPr>
        <p:spPr>
          <a:xfrm>
            <a:off x="4526280" y="2743200"/>
            <a:ext cx="2011680" cy="841248"/>
          </a:xfrm>
          <a:prstGeom prst="rect">
            <a:avLst/>
          </a:prstGeom>
          <a:solidFill>
            <a:srgbClr val="FFFFFF"/>
          </a:solidFill>
          <a:ln w="12700">
            <a:solidFill>
              <a:srgbClr val="5C2D91"/>
            </a:solidFill>
            <a:prstDash val="solid"/>
          </a:ln>
          <a:effectLst>
            <a:outerShdw blurRad="63500" dist="25400" dir="8100000" algn="bl" rotWithShape="0">
              <a:srgbClr val="000000">
                <a:alpha val="10000"/>
              </a:srgbClr>
            </a:outerShdw>
          </a:effectLst>
        </p:spPr>
        <p:txBody>
          <a:bodyPr/>
          <a:lstStyle/>
          <a:p>
            <a:endParaRPr lang="fr-FR"/>
          </a:p>
        </p:txBody>
      </p:sp>
      <p:sp>
        <p:nvSpPr>
          <p:cNvPr id="69" name="Shape 67"/>
          <p:cNvSpPr/>
          <p:nvPr/>
        </p:nvSpPr>
        <p:spPr>
          <a:xfrm>
            <a:off x="4526280" y="2743200"/>
            <a:ext cx="2011680" cy="292608"/>
          </a:xfrm>
          <a:prstGeom prst="rect">
            <a:avLst/>
          </a:prstGeom>
          <a:solidFill>
            <a:srgbClr val="5C2D91"/>
          </a:solidFill>
          <a:ln w="12700">
            <a:solidFill>
              <a:srgbClr val="5C2D91"/>
            </a:solidFill>
            <a:prstDash val="solid"/>
          </a:ln>
        </p:spPr>
        <p:txBody>
          <a:bodyPr/>
          <a:lstStyle/>
          <a:p>
            <a:endParaRPr lang="fr-FR"/>
          </a:p>
        </p:txBody>
      </p:sp>
      <p:sp>
        <p:nvSpPr>
          <p:cNvPr id="70" name="Text 68"/>
          <p:cNvSpPr/>
          <p:nvPr/>
        </p:nvSpPr>
        <p:spPr>
          <a:xfrm>
            <a:off x="4599432" y="2779776"/>
            <a:ext cx="1865376" cy="219456"/>
          </a:xfrm>
          <a:prstGeom prst="rect">
            <a:avLst/>
          </a:prstGeom>
          <a:noFill/>
          <a:ln/>
        </p:spPr>
        <p:txBody>
          <a:bodyPr wrap="square" lIns="0" tIns="0" rIns="0" bIns="0" rtlCol="0" anchor="ctr"/>
          <a:lstStyle/>
          <a:p>
            <a:pPr marL="0" indent="0">
              <a:buNone/>
            </a:pPr>
            <a:r>
              <a:rPr lang="en-US" sz="1000" b="1" dirty="0">
                <a:solidFill>
                  <a:srgbClr val="FFFFFF"/>
                </a:solidFill>
              </a:rPr>
              <a:t>Erreur 11</a:t>
            </a:r>
            <a:endParaRPr lang="en-US" sz="1000" dirty="0"/>
          </a:p>
        </p:txBody>
      </p:sp>
      <p:sp>
        <p:nvSpPr>
          <p:cNvPr id="71" name="Text 69"/>
          <p:cNvSpPr/>
          <p:nvPr/>
        </p:nvSpPr>
        <p:spPr>
          <a:xfrm>
            <a:off x="4617720" y="3072384"/>
            <a:ext cx="1828800" cy="310896"/>
          </a:xfrm>
          <a:prstGeom prst="rect">
            <a:avLst/>
          </a:prstGeom>
          <a:noFill/>
          <a:ln/>
        </p:spPr>
        <p:txBody>
          <a:bodyPr wrap="square" lIns="0" tIns="0" rIns="0" bIns="0" rtlCol="0" anchor="ctr"/>
          <a:lstStyle/>
          <a:p>
            <a:pPr marL="0" indent="0">
              <a:buNone/>
            </a:pPr>
            <a:r>
              <a:rPr lang="en-US" sz="1050" b="1" dirty="0">
                <a:solidFill>
                  <a:srgbClr val="2C2C2C"/>
                </a:solidFill>
              </a:rPr>
              <a:t>Satisfaction ignorée</a:t>
            </a:r>
            <a:endParaRPr lang="en-US" sz="1050" dirty="0"/>
          </a:p>
        </p:txBody>
      </p:sp>
      <p:sp>
        <p:nvSpPr>
          <p:cNvPr id="72" name="Shape 70"/>
          <p:cNvSpPr/>
          <p:nvPr/>
        </p:nvSpPr>
        <p:spPr>
          <a:xfrm>
            <a:off x="4599432" y="3383280"/>
            <a:ext cx="1865376" cy="164592"/>
          </a:xfrm>
          <a:prstGeom prst="rect">
            <a:avLst/>
          </a:prstGeom>
          <a:solidFill>
            <a:srgbClr val="5C2D91">
              <a:alpha val="18000"/>
            </a:srgbClr>
          </a:solidFill>
          <a:ln w="12700">
            <a:solidFill>
              <a:srgbClr val="5C2D91">
                <a:alpha val="50000"/>
              </a:srgbClr>
            </a:solidFill>
            <a:prstDash val="solid"/>
          </a:ln>
        </p:spPr>
        <p:txBody>
          <a:bodyPr/>
          <a:lstStyle/>
          <a:p>
            <a:endParaRPr lang="fr-FR"/>
          </a:p>
        </p:txBody>
      </p:sp>
      <p:sp>
        <p:nvSpPr>
          <p:cNvPr id="73" name="Text 71"/>
          <p:cNvSpPr/>
          <p:nvPr/>
        </p:nvSpPr>
        <p:spPr>
          <a:xfrm>
            <a:off x="4617720" y="3392424"/>
            <a:ext cx="1828800" cy="146304"/>
          </a:xfrm>
          <a:prstGeom prst="rect">
            <a:avLst/>
          </a:prstGeom>
          <a:noFill/>
          <a:ln/>
        </p:spPr>
        <p:txBody>
          <a:bodyPr wrap="square" lIns="0" tIns="0" rIns="0" bIns="0" rtlCol="0" anchor="ctr"/>
          <a:lstStyle/>
          <a:p>
            <a:pPr marL="0" indent="0">
              <a:buNone/>
            </a:pPr>
            <a:r>
              <a:rPr lang="en-US" sz="750" i="1" dirty="0">
                <a:solidFill>
                  <a:srgbClr val="5C2D91"/>
                </a:solidFill>
              </a:rPr>
              <a:t>Phase : Clôture</a:t>
            </a:r>
            <a:endParaRPr lang="en-US" sz="750" dirty="0"/>
          </a:p>
        </p:txBody>
      </p:sp>
      <p:sp>
        <p:nvSpPr>
          <p:cNvPr id="74" name="Shape 72"/>
          <p:cNvSpPr/>
          <p:nvPr/>
        </p:nvSpPr>
        <p:spPr>
          <a:xfrm>
            <a:off x="6675120" y="2743200"/>
            <a:ext cx="2011680" cy="841248"/>
          </a:xfrm>
          <a:prstGeom prst="rect">
            <a:avLst/>
          </a:prstGeom>
          <a:solidFill>
            <a:srgbClr val="FFFFFF"/>
          </a:solidFill>
          <a:ln w="12700">
            <a:solidFill>
              <a:srgbClr val="1E5E2A"/>
            </a:solidFill>
            <a:prstDash val="solid"/>
          </a:ln>
          <a:effectLst>
            <a:outerShdw blurRad="63500" dist="25400" dir="8100000" algn="bl" rotWithShape="0">
              <a:srgbClr val="000000">
                <a:alpha val="10000"/>
              </a:srgbClr>
            </a:outerShdw>
          </a:effectLst>
        </p:spPr>
        <p:txBody>
          <a:bodyPr/>
          <a:lstStyle/>
          <a:p>
            <a:endParaRPr lang="fr-FR"/>
          </a:p>
        </p:txBody>
      </p:sp>
      <p:sp>
        <p:nvSpPr>
          <p:cNvPr id="75" name="Shape 73"/>
          <p:cNvSpPr/>
          <p:nvPr/>
        </p:nvSpPr>
        <p:spPr>
          <a:xfrm>
            <a:off x="6675120" y="2743200"/>
            <a:ext cx="2011680" cy="292608"/>
          </a:xfrm>
          <a:prstGeom prst="rect">
            <a:avLst/>
          </a:prstGeom>
          <a:solidFill>
            <a:srgbClr val="1E5E2A"/>
          </a:solidFill>
          <a:ln w="12700">
            <a:solidFill>
              <a:srgbClr val="1E5E2A"/>
            </a:solidFill>
            <a:prstDash val="solid"/>
          </a:ln>
        </p:spPr>
        <p:txBody>
          <a:bodyPr/>
          <a:lstStyle/>
          <a:p>
            <a:endParaRPr lang="fr-FR"/>
          </a:p>
        </p:txBody>
      </p:sp>
      <p:sp>
        <p:nvSpPr>
          <p:cNvPr id="76" name="Text 74"/>
          <p:cNvSpPr/>
          <p:nvPr/>
        </p:nvSpPr>
        <p:spPr>
          <a:xfrm>
            <a:off x="6748272" y="2779776"/>
            <a:ext cx="1865376" cy="219456"/>
          </a:xfrm>
          <a:prstGeom prst="rect">
            <a:avLst/>
          </a:prstGeom>
          <a:noFill/>
          <a:ln/>
        </p:spPr>
        <p:txBody>
          <a:bodyPr wrap="square" lIns="0" tIns="0" rIns="0" bIns="0" rtlCol="0" anchor="ctr"/>
          <a:lstStyle/>
          <a:p>
            <a:pPr marL="0" indent="0">
              <a:buNone/>
            </a:pPr>
            <a:r>
              <a:rPr lang="en-US" sz="1000" b="1" dirty="0">
                <a:solidFill>
                  <a:srgbClr val="FFFFFF"/>
                </a:solidFill>
              </a:rPr>
              <a:t>Erreur 12</a:t>
            </a:r>
            <a:endParaRPr lang="en-US" sz="1000" dirty="0"/>
          </a:p>
        </p:txBody>
      </p:sp>
      <p:sp>
        <p:nvSpPr>
          <p:cNvPr id="77" name="Text 75"/>
          <p:cNvSpPr/>
          <p:nvPr/>
        </p:nvSpPr>
        <p:spPr>
          <a:xfrm>
            <a:off x="6766560" y="3072384"/>
            <a:ext cx="1828800" cy="310896"/>
          </a:xfrm>
          <a:prstGeom prst="rect">
            <a:avLst/>
          </a:prstGeom>
          <a:noFill/>
          <a:ln/>
        </p:spPr>
        <p:txBody>
          <a:bodyPr wrap="square" lIns="0" tIns="0" rIns="0" bIns="0" rtlCol="0" anchor="ctr"/>
          <a:lstStyle/>
          <a:p>
            <a:pPr marL="0" indent="0">
              <a:buNone/>
            </a:pPr>
            <a:r>
              <a:rPr lang="en-US" sz="1050" b="1" dirty="0">
                <a:solidFill>
                  <a:srgbClr val="2C2C2C"/>
                </a:solidFill>
              </a:rPr>
              <a:t>Pas de capitalisation</a:t>
            </a:r>
            <a:endParaRPr lang="en-US" sz="1050" dirty="0"/>
          </a:p>
        </p:txBody>
      </p:sp>
      <p:sp>
        <p:nvSpPr>
          <p:cNvPr id="78" name="Shape 76"/>
          <p:cNvSpPr/>
          <p:nvPr/>
        </p:nvSpPr>
        <p:spPr>
          <a:xfrm>
            <a:off x="6748272" y="3383280"/>
            <a:ext cx="1865376" cy="164592"/>
          </a:xfrm>
          <a:prstGeom prst="rect">
            <a:avLst/>
          </a:prstGeom>
          <a:solidFill>
            <a:srgbClr val="1E5E2A">
              <a:alpha val="18000"/>
            </a:srgbClr>
          </a:solidFill>
          <a:ln w="12700">
            <a:solidFill>
              <a:srgbClr val="1E5E2A">
                <a:alpha val="50000"/>
              </a:srgbClr>
            </a:solidFill>
            <a:prstDash val="solid"/>
          </a:ln>
        </p:spPr>
        <p:txBody>
          <a:bodyPr/>
          <a:lstStyle/>
          <a:p>
            <a:endParaRPr lang="fr-FR"/>
          </a:p>
        </p:txBody>
      </p:sp>
      <p:sp>
        <p:nvSpPr>
          <p:cNvPr id="79" name="Text 77"/>
          <p:cNvSpPr/>
          <p:nvPr/>
        </p:nvSpPr>
        <p:spPr>
          <a:xfrm>
            <a:off x="6766560" y="3392424"/>
            <a:ext cx="1828800" cy="146304"/>
          </a:xfrm>
          <a:prstGeom prst="rect">
            <a:avLst/>
          </a:prstGeom>
          <a:noFill/>
          <a:ln/>
        </p:spPr>
        <p:txBody>
          <a:bodyPr wrap="square" lIns="0" tIns="0" rIns="0" bIns="0" rtlCol="0" anchor="ctr"/>
          <a:lstStyle/>
          <a:p>
            <a:pPr marL="0" indent="0">
              <a:buNone/>
            </a:pPr>
            <a:r>
              <a:rPr lang="en-US" sz="750" i="1" dirty="0">
                <a:solidFill>
                  <a:srgbClr val="1E5E2A"/>
                </a:solidFill>
              </a:rPr>
              <a:t>Phase : Post-mission</a:t>
            </a:r>
            <a:endParaRPr lang="en-US" sz="750" dirty="0"/>
          </a:p>
        </p:txBody>
      </p:sp>
      <p:sp>
        <p:nvSpPr>
          <p:cNvPr id="80" name="Shape 78"/>
          <p:cNvSpPr/>
          <p:nvPr/>
        </p:nvSpPr>
        <p:spPr>
          <a:xfrm>
            <a:off x="0" y="4828032"/>
            <a:ext cx="9144000" cy="315468"/>
          </a:xfrm>
          <a:prstGeom prst="rect">
            <a:avLst/>
          </a:prstGeom>
          <a:solidFill>
            <a:srgbClr val="1B3A6B"/>
          </a:solidFill>
          <a:ln w="12700">
            <a:solidFill>
              <a:srgbClr val="1B3A6B"/>
            </a:solidFill>
            <a:prstDash val="solid"/>
          </a:ln>
        </p:spPr>
        <p:txBody>
          <a:bodyPr/>
          <a:lstStyle/>
          <a:p>
            <a:endParaRPr lang="fr-FR"/>
          </a:p>
        </p:txBody>
      </p:sp>
      <p:sp>
        <p:nvSpPr>
          <p:cNvPr id="81" name="Text 79"/>
          <p:cNvSpPr/>
          <p:nvPr/>
        </p:nvSpPr>
        <p:spPr>
          <a:xfrm>
            <a:off x="274320" y="4846320"/>
            <a:ext cx="7772400" cy="256032"/>
          </a:xfrm>
          <a:prstGeom prst="rect">
            <a:avLst/>
          </a:prstGeom>
          <a:noFill/>
          <a:ln/>
        </p:spPr>
        <p:txBody>
          <a:bodyPr wrap="square" lIns="0" tIns="0" rIns="0" bIns="0" rtlCol="0" anchor="ctr"/>
          <a:lstStyle/>
          <a:p>
            <a:pPr marL="0" indent="0">
              <a:buNone/>
            </a:pPr>
            <a:r>
              <a:rPr lang="en-US" sz="850" dirty="0">
                <a:solidFill>
                  <a:srgbClr val="6B8CC4"/>
                </a:solidFill>
              </a:rPr>
              <a:t>CHAPITRE 17  —  Les Erreurs Classiques &amp; Comment les Éviter  ·  Excellence Opérationnelle</a:t>
            </a:r>
            <a:endParaRPr lang="en-US" sz="850" dirty="0"/>
          </a:p>
        </p:txBody>
      </p:sp>
      <p:sp>
        <p:nvSpPr>
          <p:cNvPr id="82" name="Text 80"/>
          <p:cNvSpPr/>
          <p:nvPr/>
        </p:nvSpPr>
        <p:spPr>
          <a:xfrm>
            <a:off x="8229600" y="4846320"/>
            <a:ext cx="731520" cy="256032"/>
          </a:xfrm>
          <a:prstGeom prst="rect">
            <a:avLst/>
          </a:prstGeom>
          <a:noFill/>
          <a:ln/>
        </p:spPr>
        <p:txBody>
          <a:bodyPr wrap="square" lIns="0" tIns="0" rIns="0" bIns="0" rtlCol="0" anchor="ctr"/>
          <a:lstStyle/>
          <a:p>
            <a:pPr marL="0" indent="0" algn="r">
              <a:buNone/>
            </a:pPr>
            <a:r>
              <a:rPr lang="en-US" sz="900" b="1" dirty="0">
                <a:solidFill>
                  <a:srgbClr val="FFFFFF"/>
                </a:solidFill>
              </a:rPr>
              <a:t>3 / 17</a:t>
            </a:r>
            <a:endParaRPr lang="en-US" sz="9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5F5F7"/>
        </a:solidFill>
        <a:effectLst/>
      </p:bgPr>
    </p:bg>
    <p:spTree>
      <p:nvGrpSpPr>
        <p:cNvPr id="1" name=""/>
        <p:cNvGrpSpPr/>
        <p:nvPr/>
      </p:nvGrpSpPr>
      <p:grpSpPr>
        <a:xfrm>
          <a:off x="0" y="0"/>
          <a:ext cx="0" cy="0"/>
          <a:chOff x="0" y="0"/>
          <a:chExt cx="0" cy="0"/>
        </a:xfrm>
      </p:grpSpPr>
      <p:sp>
        <p:nvSpPr>
          <p:cNvPr id="2" name="Shape 0"/>
          <p:cNvSpPr/>
          <p:nvPr/>
        </p:nvSpPr>
        <p:spPr>
          <a:xfrm>
            <a:off x="0" y="0"/>
            <a:ext cx="9144000" cy="713232"/>
          </a:xfrm>
          <a:prstGeom prst="rect">
            <a:avLst/>
          </a:prstGeom>
          <a:solidFill>
            <a:srgbClr val="1B3A6B"/>
          </a:solidFill>
          <a:ln w="12700">
            <a:solidFill>
              <a:srgbClr val="1B3A6B"/>
            </a:solidFill>
            <a:prstDash val="solid"/>
          </a:ln>
        </p:spPr>
        <p:txBody>
          <a:bodyPr/>
          <a:lstStyle/>
          <a:p>
            <a:endParaRPr lang="fr-FR"/>
          </a:p>
        </p:txBody>
      </p:sp>
      <p:sp>
        <p:nvSpPr>
          <p:cNvPr id="3" name="Shape 1"/>
          <p:cNvSpPr/>
          <p:nvPr/>
        </p:nvSpPr>
        <p:spPr>
          <a:xfrm>
            <a:off x="0" y="0"/>
            <a:ext cx="164592" cy="713232"/>
          </a:xfrm>
          <a:prstGeom prst="rect">
            <a:avLst/>
          </a:prstGeom>
          <a:solidFill>
            <a:srgbClr val="856404"/>
          </a:solidFill>
          <a:ln w="12700">
            <a:solidFill>
              <a:srgbClr val="856404"/>
            </a:solidFill>
            <a:prstDash val="solid"/>
          </a:ln>
        </p:spPr>
        <p:txBody>
          <a:bodyPr/>
          <a:lstStyle/>
          <a:p>
            <a:endParaRPr lang="fr-FR"/>
          </a:p>
        </p:txBody>
      </p:sp>
      <p:sp>
        <p:nvSpPr>
          <p:cNvPr id="4" name="Text 2"/>
          <p:cNvSpPr/>
          <p:nvPr/>
        </p:nvSpPr>
        <p:spPr>
          <a:xfrm>
            <a:off x="320040" y="36576"/>
            <a:ext cx="8046720" cy="329184"/>
          </a:xfrm>
          <a:prstGeom prst="rect">
            <a:avLst/>
          </a:prstGeom>
          <a:noFill/>
          <a:ln/>
        </p:spPr>
        <p:txBody>
          <a:bodyPr wrap="square" lIns="0" tIns="0" rIns="0" bIns="0" rtlCol="0" anchor="ctr"/>
          <a:lstStyle/>
          <a:p>
            <a:pPr marL="0" indent="0">
              <a:buNone/>
            </a:pPr>
            <a:r>
              <a:rPr lang="en-US" sz="2000" b="1" dirty="0">
                <a:solidFill>
                  <a:srgbClr val="FFFFFF"/>
                </a:solidFill>
              </a:rPr>
              <a:t>Phase CADRAGE — Erreurs 01, 03 &amp; 04</a:t>
            </a:r>
            <a:endParaRPr lang="en-US" sz="2000" dirty="0"/>
          </a:p>
        </p:txBody>
      </p:sp>
      <p:sp>
        <p:nvSpPr>
          <p:cNvPr id="5" name="Text 3"/>
          <p:cNvSpPr/>
          <p:nvPr/>
        </p:nvSpPr>
        <p:spPr>
          <a:xfrm>
            <a:off x="320040" y="384048"/>
            <a:ext cx="8046720" cy="256032"/>
          </a:xfrm>
          <a:prstGeom prst="rect">
            <a:avLst/>
          </a:prstGeom>
          <a:noFill/>
          <a:ln/>
        </p:spPr>
        <p:txBody>
          <a:bodyPr wrap="square" lIns="0" tIns="0" rIns="0" bIns="0" rtlCol="0" anchor="ctr"/>
          <a:lstStyle/>
          <a:p>
            <a:pPr marL="0" indent="0">
              <a:buNone/>
            </a:pPr>
            <a:r>
              <a:rPr lang="en-US" sz="1100" i="1" dirty="0">
                <a:solidFill>
                  <a:srgbClr val="ADC6E5"/>
                </a:solidFill>
              </a:rPr>
              <a:t>Les pièges qui se nouent avant même le démarrage de la mission</a:t>
            </a:r>
            <a:endParaRPr lang="en-US" sz="1100" dirty="0"/>
          </a:p>
        </p:txBody>
      </p:sp>
      <p:sp>
        <p:nvSpPr>
          <p:cNvPr id="6" name="Shape 4"/>
          <p:cNvSpPr/>
          <p:nvPr/>
        </p:nvSpPr>
        <p:spPr>
          <a:xfrm>
            <a:off x="8339328" y="91440"/>
            <a:ext cx="658368" cy="512064"/>
          </a:xfrm>
          <a:prstGeom prst="rect">
            <a:avLst/>
          </a:prstGeom>
          <a:solidFill>
            <a:srgbClr val="856404"/>
          </a:solidFill>
          <a:ln w="12700">
            <a:solidFill>
              <a:srgbClr val="856404"/>
            </a:solidFill>
            <a:prstDash val="solid"/>
          </a:ln>
        </p:spPr>
        <p:txBody>
          <a:bodyPr/>
          <a:lstStyle/>
          <a:p>
            <a:endParaRPr lang="fr-FR"/>
          </a:p>
        </p:txBody>
      </p:sp>
      <p:sp>
        <p:nvSpPr>
          <p:cNvPr id="7" name="Text 5"/>
          <p:cNvSpPr/>
          <p:nvPr/>
        </p:nvSpPr>
        <p:spPr>
          <a:xfrm>
            <a:off x="8339328" y="91440"/>
            <a:ext cx="658368" cy="512064"/>
          </a:xfrm>
          <a:prstGeom prst="rect">
            <a:avLst/>
          </a:prstGeom>
          <a:noFill/>
          <a:ln/>
        </p:spPr>
        <p:txBody>
          <a:bodyPr wrap="square" lIns="0" tIns="0" rIns="0" bIns="0" rtlCol="0" anchor="ctr"/>
          <a:lstStyle/>
          <a:p>
            <a:pPr marL="0" indent="0" algn="ctr">
              <a:buNone/>
            </a:pPr>
            <a:r>
              <a:rPr lang="en-US" sz="1300" b="1" dirty="0">
                <a:solidFill>
                  <a:srgbClr val="1B3A6B"/>
                </a:solidFill>
              </a:rPr>
              <a:t>EO</a:t>
            </a:r>
            <a:endParaRPr lang="en-US" sz="1300" dirty="0"/>
          </a:p>
        </p:txBody>
      </p:sp>
      <p:sp>
        <p:nvSpPr>
          <p:cNvPr id="8" name="Shape 6"/>
          <p:cNvSpPr/>
          <p:nvPr/>
        </p:nvSpPr>
        <p:spPr>
          <a:xfrm>
            <a:off x="320040" y="822960"/>
            <a:ext cx="8503920" cy="274320"/>
          </a:xfrm>
          <a:prstGeom prst="rect">
            <a:avLst/>
          </a:prstGeom>
          <a:solidFill>
            <a:srgbClr val="A93226"/>
          </a:solidFill>
          <a:ln w="12700">
            <a:solidFill>
              <a:srgbClr val="A93226"/>
            </a:solidFill>
            <a:prstDash val="solid"/>
          </a:ln>
        </p:spPr>
        <p:txBody>
          <a:bodyPr/>
          <a:lstStyle/>
          <a:p>
            <a:endParaRPr lang="fr-FR"/>
          </a:p>
        </p:txBody>
      </p:sp>
      <p:sp>
        <p:nvSpPr>
          <p:cNvPr id="9" name="Text 7"/>
          <p:cNvSpPr/>
          <p:nvPr/>
        </p:nvSpPr>
        <p:spPr>
          <a:xfrm>
            <a:off x="457200" y="850392"/>
            <a:ext cx="8321040" cy="219456"/>
          </a:xfrm>
          <a:prstGeom prst="rect">
            <a:avLst/>
          </a:prstGeom>
          <a:noFill/>
          <a:ln/>
        </p:spPr>
        <p:txBody>
          <a:bodyPr wrap="square" lIns="0" tIns="0" rIns="0" bIns="0" rtlCol="0" anchor="ctr"/>
          <a:lstStyle/>
          <a:p>
            <a:pPr marL="0" indent="0">
              <a:buNone/>
            </a:pPr>
            <a:r>
              <a:rPr lang="en-US" sz="950" i="1" dirty="0">
                <a:solidFill>
                  <a:srgbClr val="FFFFFF"/>
                </a:solidFill>
              </a:rPr>
              <a:t>⚠  Ces 3 erreurs se commettent dans les 2 premières semaines. Elles sont les plus difficiles à corriger en cours de mission.</a:t>
            </a:r>
            <a:endParaRPr lang="en-US" sz="950" dirty="0"/>
          </a:p>
        </p:txBody>
      </p:sp>
      <p:sp>
        <p:nvSpPr>
          <p:cNvPr id="10" name="Shape 8"/>
          <p:cNvSpPr/>
          <p:nvPr/>
        </p:nvSpPr>
        <p:spPr>
          <a:xfrm>
            <a:off x="320040" y="1188720"/>
            <a:ext cx="2788920" cy="3493008"/>
          </a:xfrm>
          <a:prstGeom prst="rect">
            <a:avLst/>
          </a:prstGeom>
          <a:solidFill>
            <a:srgbClr val="FFFFFF"/>
          </a:solidFill>
          <a:ln w="12700">
            <a:solidFill>
              <a:srgbClr val="A93226"/>
            </a:solidFill>
            <a:prstDash val="solid"/>
          </a:ln>
          <a:effectLst>
            <a:outerShdw blurRad="101600" dist="38100" dir="8100000" algn="bl" rotWithShape="0">
              <a:srgbClr val="000000">
                <a:alpha val="13000"/>
              </a:srgbClr>
            </a:outerShdw>
          </a:effectLst>
        </p:spPr>
        <p:txBody>
          <a:bodyPr/>
          <a:lstStyle/>
          <a:p>
            <a:endParaRPr lang="fr-FR"/>
          </a:p>
        </p:txBody>
      </p:sp>
      <p:sp>
        <p:nvSpPr>
          <p:cNvPr id="11" name="Shape 9"/>
          <p:cNvSpPr/>
          <p:nvPr/>
        </p:nvSpPr>
        <p:spPr>
          <a:xfrm>
            <a:off x="320040" y="1188720"/>
            <a:ext cx="2788920" cy="347472"/>
          </a:xfrm>
          <a:prstGeom prst="rect">
            <a:avLst/>
          </a:prstGeom>
          <a:solidFill>
            <a:srgbClr val="A93226"/>
          </a:solidFill>
          <a:ln w="12700">
            <a:solidFill>
              <a:srgbClr val="A93226"/>
            </a:solidFill>
            <a:prstDash val="solid"/>
          </a:ln>
        </p:spPr>
        <p:txBody>
          <a:bodyPr/>
          <a:lstStyle/>
          <a:p>
            <a:endParaRPr lang="fr-FR"/>
          </a:p>
        </p:txBody>
      </p:sp>
      <p:sp>
        <p:nvSpPr>
          <p:cNvPr id="12" name="Text 10"/>
          <p:cNvSpPr/>
          <p:nvPr/>
        </p:nvSpPr>
        <p:spPr>
          <a:xfrm>
            <a:off x="411480" y="1234440"/>
            <a:ext cx="2606040" cy="265176"/>
          </a:xfrm>
          <a:prstGeom prst="rect">
            <a:avLst/>
          </a:prstGeom>
          <a:noFill/>
          <a:ln/>
        </p:spPr>
        <p:txBody>
          <a:bodyPr wrap="square" lIns="0" tIns="0" rIns="0" bIns="0" rtlCol="0" anchor="ctr"/>
          <a:lstStyle/>
          <a:p>
            <a:pPr marL="0" indent="0">
              <a:buNone/>
            </a:pPr>
            <a:r>
              <a:rPr lang="en-US" sz="950" b="1" dirty="0">
                <a:solidFill>
                  <a:srgbClr val="FFFFFF"/>
                </a:solidFill>
              </a:rPr>
              <a:t>ERREUR 01  ·  SUR-INGÉNIERIE DES OUTILS</a:t>
            </a:r>
            <a:endParaRPr lang="en-US" sz="950" dirty="0"/>
          </a:p>
        </p:txBody>
      </p:sp>
      <p:sp>
        <p:nvSpPr>
          <p:cNvPr id="13" name="Shape 11"/>
          <p:cNvSpPr/>
          <p:nvPr/>
        </p:nvSpPr>
        <p:spPr>
          <a:xfrm>
            <a:off x="411480" y="1591056"/>
            <a:ext cx="201168" cy="201168"/>
          </a:xfrm>
          <a:prstGeom prst="rect">
            <a:avLst/>
          </a:prstGeom>
          <a:solidFill>
            <a:srgbClr val="A93226"/>
          </a:solidFill>
          <a:ln w="12700">
            <a:solidFill>
              <a:srgbClr val="A93226"/>
            </a:solidFill>
            <a:prstDash val="solid"/>
          </a:ln>
        </p:spPr>
        <p:txBody>
          <a:bodyPr/>
          <a:lstStyle/>
          <a:p>
            <a:endParaRPr lang="fr-FR"/>
          </a:p>
        </p:txBody>
      </p:sp>
      <p:sp>
        <p:nvSpPr>
          <p:cNvPr id="14" name="Text 12"/>
          <p:cNvSpPr/>
          <p:nvPr/>
        </p:nvSpPr>
        <p:spPr>
          <a:xfrm>
            <a:off x="411480" y="1591056"/>
            <a:ext cx="201168" cy="201168"/>
          </a:xfrm>
          <a:prstGeom prst="rect">
            <a:avLst/>
          </a:prstGeom>
          <a:noFill/>
          <a:ln/>
        </p:spPr>
        <p:txBody>
          <a:bodyPr wrap="square" lIns="0" tIns="0" rIns="0" bIns="0" rtlCol="0" anchor="ctr"/>
          <a:lstStyle/>
          <a:p>
            <a:pPr marL="0" indent="0" algn="ctr">
              <a:buNone/>
            </a:pPr>
            <a:r>
              <a:rPr lang="en-US" sz="1000" b="1" dirty="0">
                <a:solidFill>
                  <a:srgbClr val="FFFFFF"/>
                </a:solidFill>
              </a:rPr>
              <a:t>✗</a:t>
            </a:r>
            <a:endParaRPr lang="en-US" sz="1000" dirty="0"/>
          </a:p>
        </p:txBody>
      </p:sp>
      <p:sp>
        <p:nvSpPr>
          <p:cNvPr id="15" name="Text 13"/>
          <p:cNvSpPr/>
          <p:nvPr/>
        </p:nvSpPr>
        <p:spPr>
          <a:xfrm>
            <a:off x="667512" y="1609344"/>
            <a:ext cx="2350008" cy="182880"/>
          </a:xfrm>
          <a:prstGeom prst="rect">
            <a:avLst/>
          </a:prstGeom>
          <a:noFill/>
          <a:ln/>
        </p:spPr>
        <p:txBody>
          <a:bodyPr wrap="square" lIns="0" tIns="0" rIns="0" bIns="0" rtlCol="0" anchor="ctr"/>
          <a:lstStyle/>
          <a:p>
            <a:pPr marL="0" indent="0">
              <a:buNone/>
            </a:pPr>
            <a:r>
              <a:rPr lang="en-US" sz="800" b="1" dirty="0">
                <a:solidFill>
                  <a:srgbClr val="A93226"/>
                </a:solidFill>
              </a:rPr>
              <a:t>CE QUI SE PASSE</a:t>
            </a:r>
            <a:endParaRPr lang="en-US" sz="800" dirty="0"/>
          </a:p>
        </p:txBody>
      </p:sp>
      <p:sp>
        <p:nvSpPr>
          <p:cNvPr id="16" name="Text 14"/>
          <p:cNvSpPr/>
          <p:nvPr/>
        </p:nvSpPr>
        <p:spPr>
          <a:xfrm>
            <a:off x="457200" y="1810512"/>
            <a:ext cx="2560320" cy="301752"/>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2C2C2C"/>
                </a:solidFill>
              </a:rPr>
              <a:t>Appliquer DMAIC complet à un problème qui nécessite 2 jours de 5S</a:t>
            </a:r>
            <a:endParaRPr lang="en-US" sz="850" dirty="0"/>
          </a:p>
        </p:txBody>
      </p:sp>
      <p:sp>
        <p:nvSpPr>
          <p:cNvPr id="17" name="Text 15"/>
          <p:cNvSpPr/>
          <p:nvPr/>
        </p:nvSpPr>
        <p:spPr>
          <a:xfrm>
            <a:off x="457200" y="2148840"/>
            <a:ext cx="2560320" cy="301752"/>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2C2C2C"/>
                </a:solidFill>
              </a:rPr>
              <a:t>Justifier son expertise par la complexité de l'outil, pas par l'efficacité du résultat</a:t>
            </a:r>
            <a:endParaRPr lang="en-US" sz="850" dirty="0"/>
          </a:p>
        </p:txBody>
      </p:sp>
      <p:sp>
        <p:nvSpPr>
          <p:cNvPr id="18" name="Text 16"/>
          <p:cNvSpPr/>
          <p:nvPr/>
        </p:nvSpPr>
        <p:spPr>
          <a:xfrm>
            <a:off x="457200" y="2487168"/>
            <a:ext cx="2560320" cy="301752"/>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2C2C2C"/>
                </a:solidFill>
              </a:rPr>
              <a:t>Mobiliser des ressources client disproportionnées pour la nature du problème</a:t>
            </a:r>
            <a:endParaRPr lang="en-US" sz="850" dirty="0"/>
          </a:p>
        </p:txBody>
      </p:sp>
      <p:sp>
        <p:nvSpPr>
          <p:cNvPr id="19" name="Shape 17"/>
          <p:cNvSpPr/>
          <p:nvPr/>
        </p:nvSpPr>
        <p:spPr>
          <a:xfrm>
            <a:off x="411480" y="2880360"/>
            <a:ext cx="201168" cy="201168"/>
          </a:xfrm>
          <a:prstGeom prst="rect">
            <a:avLst/>
          </a:prstGeom>
          <a:solidFill>
            <a:srgbClr val="1E5E2A"/>
          </a:solidFill>
          <a:ln w="12700">
            <a:solidFill>
              <a:srgbClr val="1E5E2A"/>
            </a:solidFill>
            <a:prstDash val="solid"/>
          </a:ln>
        </p:spPr>
        <p:txBody>
          <a:bodyPr/>
          <a:lstStyle/>
          <a:p>
            <a:endParaRPr lang="fr-FR"/>
          </a:p>
        </p:txBody>
      </p:sp>
      <p:sp>
        <p:nvSpPr>
          <p:cNvPr id="20" name="Text 18"/>
          <p:cNvSpPr/>
          <p:nvPr/>
        </p:nvSpPr>
        <p:spPr>
          <a:xfrm>
            <a:off x="411480" y="2880360"/>
            <a:ext cx="201168" cy="201168"/>
          </a:xfrm>
          <a:prstGeom prst="rect">
            <a:avLst/>
          </a:prstGeom>
          <a:noFill/>
          <a:ln/>
        </p:spPr>
        <p:txBody>
          <a:bodyPr wrap="square" lIns="0" tIns="0" rIns="0" bIns="0" rtlCol="0" anchor="ctr"/>
          <a:lstStyle/>
          <a:p>
            <a:pPr marL="0" indent="0" algn="ctr">
              <a:buNone/>
            </a:pPr>
            <a:r>
              <a:rPr lang="en-US" sz="1000" b="1" dirty="0">
                <a:solidFill>
                  <a:srgbClr val="FFFFFF"/>
                </a:solidFill>
              </a:rPr>
              <a:t>✓</a:t>
            </a:r>
            <a:endParaRPr lang="en-US" sz="1000" dirty="0"/>
          </a:p>
        </p:txBody>
      </p:sp>
      <p:sp>
        <p:nvSpPr>
          <p:cNvPr id="21" name="Text 19"/>
          <p:cNvSpPr/>
          <p:nvPr/>
        </p:nvSpPr>
        <p:spPr>
          <a:xfrm>
            <a:off x="667512" y="2898648"/>
            <a:ext cx="2350008" cy="182880"/>
          </a:xfrm>
          <a:prstGeom prst="rect">
            <a:avLst/>
          </a:prstGeom>
          <a:noFill/>
          <a:ln/>
        </p:spPr>
        <p:txBody>
          <a:bodyPr wrap="square" lIns="0" tIns="0" rIns="0" bIns="0" rtlCol="0" anchor="ctr"/>
          <a:lstStyle/>
          <a:p>
            <a:pPr marL="0" indent="0">
              <a:buNone/>
            </a:pPr>
            <a:r>
              <a:rPr lang="en-US" sz="800" b="1" dirty="0">
                <a:solidFill>
                  <a:srgbClr val="1E5E2A"/>
                </a:solidFill>
              </a:rPr>
              <a:t>LA PARADE</a:t>
            </a:r>
            <a:endParaRPr lang="en-US" sz="800" dirty="0"/>
          </a:p>
        </p:txBody>
      </p:sp>
      <p:sp>
        <p:nvSpPr>
          <p:cNvPr id="22" name="Text 20"/>
          <p:cNvSpPr/>
          <p:nvPr/>
        </p:nvSpPr>
        <p:spPr>
          <a:xfrm>
            <a:off x="457200" y="3127248"/>
            <a:ext cx="2560320" cy="301752"/>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Question clé : 'Quel est l'outil le PLUS SIMPLE capable de résoudre ce problème durablement ?'</a:t>
            </a:r>
            <a:endParaRPr lang="en-US" sz="850" dirty="0"/>
          </a:p>
        </p:txBody>
      </p:sp>
      <p:sp>
        <p:nvSpPr>
          <p:cNvPr id="23" name="Text 21"/>
          <p:cNvSpPr/>
          <p:nvPr/>
        </p:nvSpPr>
        <p:spPr>
          <a:xfrm>
            <a:off x="457200" y="3465576"/>
            <a:ext cx="2560320" cy="301752"/>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Utiliser la matrice de sélection méthodologique dès le cadrage</a:t>
            </a:r>
            <a:endParaRPr lang="en-US" sz="850" dirty="0"/>
          </a:p>
        </p:txBody>
      </p:sp>
      <p:sp>
        <p:nvSpPr>
          <p:cNvPr id="24" name="Text 22"/>
          <p:cNvSpPr/>
          <p:nvPr/>
        </p:nvSpPr>
        <p:spPr>
          <a:xfrm>
            <a:off x="457200" y="3803904"/>
            <a:ext cx="2560320" cy="301752"/>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Valider l'adéquation outil/problème avec le sponsor ET le champion</a:t>
            </a:r>
            <a:endParaRPr lang="en-US" sz="850" dirty="0"/>
          </a:p>
        </p:txBody>
      </p:sp>
      <p:sp>
        <p:nvSpPr>
          <p:cNvPr id="25" name="Shape 23"/>
          <p:cNvSpPr/>
          <p:nvPr/>
        </p:nvSpPr>
        <p:spPr>
          <a:xfrm>
            <a:off x="411480" y="4389120"/>
            <a:ext cx="2606040" cy="237744"/>
          </a:xfrm>
          <a:prstGeom prst="rect">
            <a:avLst/>
          </a:prstGeom>
          <a:solidFill>
            <a:srgbClr val="FDECEA"/>
          </a:solidFill>
          <a:ln w="12700">
            <a:solidFill>
              <a:srgbClr val="A93226"/>
            </a:solidFill>
            <a:prstDash val="solid"/>
          </a:ln>
        </p:spPr>
        <p:txBody>
          <a:bodyPr/>
          <a:lstStyle/>
          <a:p>
            <a:endParaRPr lang="fr-FR"/>
          </a:p>
        </p:txBody>
      </p:sp>
      <p:sp>
        <p:nvSpPr>
          <p:cNvPr id="26" name="Text 24"/>
          <p:cNvSpPr/>
          <p:nvPr/>
        </p:nvSpPr>
        <p:spPr>
          <a:xfrm>
            <a:off x="466344" y="4398264"/>
            <a:ext cx="2496312" cy="219456"/>
          </a:xfrm>
          <a:prstGeom prst="rect">
            <a:avLst/>
          </a:prstGeom>
          <a:noFill/>
          <a:ln/>
        </p:spPr>
        <p:txBody>
          <a:bodyPr wrap="square" lIns="0" tIns="0" rIns="0" bIns="0" rtlCol="0" anchor="ctr"/>
          <a:lstStyle/>
          <a:p>
            <a:pPr marL="0" indent="0">
              <a:buNone/>
            </a:pPr>
            <a:r>
              <a:rPr lang="en-US" sz="750" i="1" dirty="0">
                <a:solidFill>
                  <a:srgbClr val="A93226"/>
                </a:solidFill>
              </a:rPr>
              <a:t>Cause racine : Biais de compétence : le consultant maîtrise un outil et cherche à l'utiliser</a:t>
            </a:r>
            <a:endParaRPr lang="en-US" sz="750" dirty="0"/>
          </a:p>
        </p:txBody>
      </p:sp>
      <p:sp>
        <p:nvSpPr>
          <p:cNvPr id="27" name="Shape 25"/>
          <p:cNvSpPr/>
          <p:nvPr/>
        </p:nvSpPr>
        <p:spPr>
          <a:xfrm>
            <a:off x="3200400" y="1188720"/>
            <a:ext cx="2788920" cy="3493008"/>
          </a:xfrm>
          <a:prstGeom prst="rect">
            <a:avLst/>
          </a:prstGeom>
          <a:solidFill>
            <a:srgbClr val="FFFFFF"/>
          </a:solidFill>
          <a:ln w="12700">
            <a:solidFill>
              <a:srgbClr val="A93226"/>
            </a:solidFill>
            <a:prstDash val="solid"/>
          </a:ln>
          <a:effectLst>
            <a:outerShdw blurRad="101600" dist="38100" dir="8100000" algn="bl" rotWithShape="0">
              <a:srgbClr val="000000">
                <a:alpha val="13000"/>
              </a:srgbClr>
            </a:outerShdw>
          </a:effectLst>
        </p:spPr>
        <p:txBody>
          <a:bodyPr/>
          <a:lstStyle/>
          <a:p>
            <a:endParaRPr lang="fr-FR"/>
          </a:p>
        </p:txBody>
      </p:sp>
      <p:sp>
        <p:nvSpPr>
          <p:cNvPr id="28" name="Shape 26"/>
          <p:cNvSpPr/>
          <p:nvPr/>
        </p:nvSpPr>
        <p:spPr>
          <a:xfrm>
            <a:off x="3200400" y="1188720"/>
            <a:ext cx="2788920" cy="347472"/>
          </a:xfrm>
          <a:prstGeom prst="rect">
            <a:avLst/>
          </a:prstGeom>
          <a:solidFill>
            <a:srgbClr val="A93226"/>
          </a:solidFill>
          <a:ln w="12700">
            <a:solidFill>
              <a:srgbClr val="A93226"/>
            </a:solidFill>
            <a:prstDash val="solid"/>
          </a:ln>
        </p:spPr>
        <p:txBody>
          <a:bodyPr/>
          <a:lstStyle/>
          <a:p>
            <a:endParaRPr lang="fr-FR"/>
          </a:p>
        </p:txBody>
      </p:sp>
      <p:sp>
        <p:nvSpPr>
          <p:cNvPr id="29" name="Text 27"/>
          <p:cNvSpPr/>
          <p:nvPr/>
        </p:nvSpPr>
        <p:spPr>
          <a:xfrm>
            <a:off x="3291840" y="1234440"/>
            <a:ext cx="2606040" cy="265176"/>
          </a:xfrm>
          <a:prstGeom prst="rect">
            <a:avLst/>
          </a:prstGeom>
          <a:noFill/>
          <a:ln/>
        </p:spPr>
        <p:txBody>
          <a:bodyPr wrap="square" lIns="0" tIns="0" rIns="0" bIns="0" rtlCol="0" anchor="ctr"/>
          <a:lstStyle/>
          <a:p>
            <a:pPr marL="0" indent="0">
              <a:buNone/>
            </a:pPr>
            <a:r>
              <a:rPr lang="en-US" sz="950" b="1" dirty="0">
                <a:solidFill>
                  <a:srgbClr val="FFFFFF"/>
                </a:solidFill>
              </a:rPr>
              <a:t>ERREUR 03  ·  IGNORER LA DIMENSION POLITIQUE</a:t>
            </a:r>
            <a:endParaRPr lang="en-US" sz="950" dirty="0"/>
          </a:p>
        </p:txBody>
      </p:sp>
      <p:sp>
        <p:nvSpPr>
          <p:cNvPr id="30" name="Shape 28"/>
          <p:cNvSpPr/>
          <p:nvPr/>
        </p:nvSpPr>
        <p:spPr>
          <a:xfrm>
            <a:off x="3291840" y="1591056"/>
            <a:ext cx="201168" cy="201168"/>
          </a:xfrm>
          <a:prstGeom prst="rect">
            <a:avLst/>
          </a:prstGeom>
          <a:solidFill>
            <a:srgbClr val="A93226"/>
          </a:solidFill>
          <a:ln w="12700">
            <a:solidFill>
              <a:srgbClr val="A93226"/>
            </a:solidFill>
            <a:prstDash val="solid"/>
          </a:ln>
        </p:spPr>
        <p:txBody>
          <a:bodyPr/>
          <a:lstStyle/>
          <a:p>
            <a:endParaRPr lang="fr-FR"/>
          </a:p>
        </p:txBody>
      </p:sp>
      <p:sp>
        <p:nvSpPr>
          <p:cNvPr id="31" name="Text 29"/>
          <p:cNvSpPr/>
          <p:nvPr/>
        </p:nvSpPr>
        <p:spPr>
          <a:xfrm>
            <a:off x="3291840" y="1591056"/>
            <a:ext cx="201168" cy="201168"/>
          </a:xfrm>
          <a:prstGeom prst="rect">
            <a:avLst/>
          </a:prstGeom>
          <a:noFill/>
          <a:ln/>
        </p:spPr>
        <p:txBody>
          <a:bodyPr wrap="square" lIns="0" tIns="0" rIns="0" bIns="0" rtlCol="0" anchor="ctr"/>
          <a:lstStyle/>
          <a:p>
            <a:pPr marL="0" indent="0" algn="ctr">
              <a:buNone/>
            </a:pPr>
            <a:r>
              <a:rPr lang="en-US" sz="1000" b="1" dirty="0">
                <a:solidFill>
                  <a:srgbClr val="FFFFFF"/>
                </a:solidFill>
              </a:rPr>
              <a:t>✗</a:t>
            </a:r>
            <a:endParaRPr lang="en-US" sz="1000" dirty="0"/>
          </a:p>
        </p:txBody>
      </p:sp>
      <p:sp>
        <p:nvSpPr>
          <p:cNvPr id="32" name="Text 30"/>
          <p:cNvSpPr/>
          <p:nvPr/>
        </p:nvSpPr>
        <p:spPr>
          <a:xfrm>
            <a:off x="3547872" y="1609344"/>
            <a:ext cx="2350008" cy="182880"/>
          </a:xfrm>
          <a:prstGeom prst="rect">
            <a:avLst/>
          </a:prstGeom>
          <a:noFill/>
          <a:ln/>
        </p:spPr>
        <p:txBody>
          <a:bodyPr wrap="square" lIns="0" tIns="0" rIns="0" bIns="0" rtlCol="0" anchor="ctr"/>
          <a:lstStyle/>
          <a:p>
            <a:pPr marL="0" indent="0">
              <a:buNone/>
            </a:pPr>
            <a:r>
              <a:rPr lang="en-US" sz="800" b="1" dirty="0">
                <a:solidFill>
                  <a:srgbClr val="A93226"/>
                </a:solidFill>
              </a:rPr>
              <a:t>CE QUI SE PASSE</a:t>
            </a:r>
            <a:endParaRPr lang="en-US" sz="800" dirty="0"/>
          </a:p>
        </p:txBody>
      </p:sp>
      <p:sp>
        <p:nvSpPr>
          <p:cNvPr id="33" name="Text 31"/>
          <p:cNvSpPr/>
          <p:nvPr/>
        </p:nvSpPr>
        <p:spPr>
          <a:xfrm>
            <a:off x="3337560" y="1810512"/>
            <a:ext cx="2560320" cy="301752"/>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2C2C2C"/>
                </a:solidFill>
              </a:rPr>
              <a:t>Approche purement technique sans cartographie des acteurs</a:t>
            </a:r>
            <a:endParaRPr lang="en-US" sz="850" dirty="0"/>
          </a:p>
        </p:txBody>
      </p:sp>
      <p:sp>
        <p:nvSpPr>
          <p:cNvPr id="34" name="Text 32"/>
          <p:cNvSpPr/>
          <p:nvPr/>
        </p:nvSpPr>
        <p:spPr>
          <a:xfrm>
            <a:off x="3337560" y="2148840"/>
            <a:ext cx="2560320" cy="301752"/>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2C2C2C"/>
                </a:solidFill>
              </a:rPr>
              <a:t>Rester 'neutre' face aux conflits internes</a:t>
            </a:r>
            <a:endParaRPr lang="en-US" sz="850" dirty="0"/>
          </a:p>
        </p:txBody>
      </p:sp>
      <p:sp>
        <p:nvSpPr>
          <p:cNvPr id="35" name="Text 33"/>
          <p:cNvSpPr/>
          <p:nvPr/>
        </p:nvSpPr>
        <p:spPr>
          <a:xfrm>
            <a:off x="3337560" y="2487168"/>
            <a:ext cx="2560320" cy="301752"/>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2C2C2C"/>
                </a:solidFill>
              </a:rPr>
              <a:t>Sous-estimer l'impact des jeux d'influence sur le déploiement</a:t>
            </a:r>
            <a:endParaRPr lang="en-US" sz="850" dirty="0"/>
          </a:p>
        </p:txBody>
      </p:sp>
      <p:sp>
        <p:nvSpPr>
          <p:cNvPr id="36" name="Shape 34"/>
          <p:cNvSpPr/>
          <p:nvPr/>
        </p:nvSpPr>
        <p:spPr>
          <a:xfrm>
            <a:off x="3291840" y="2880360"/>
            <a:ext cx="201168" cy="201168"/>
          </a:xfrm>
          <a:prstGeom prst="rect">
            <a:avLst/>
          </a:prstGeom>
          <a:solidFill>
            <a:srgbClr val="1E5E2A"/>
          </a:solidFill>
          <a:ln w="12700">
            <a:solidFill>
              <a:srgbClr val="1E5E2A"/>
            </a:solidFill>
            <a:prstDash val="solid"/>
          </a:ln>
        </p:spPr>
        <p:txBody>
          <a:bodyPr/>
          <a:lstStyle/>
          <a:p>
            <a:endParaRPr lang="fr-FR"/>
          </a:p>
        </p:txBody>
      </p:sp>
      <p:sp>
        <p:nvSpPr>
          <p:cNvPr id="37" name="Text 35"/>
          <p:cNvSpPr/>
          <p:nvPr/>
        </p:nvSpPr>
        <p:spPr>
          <a:xfrm>
            <a:off x="3291840" y="2880360"/>
            <a:ext cx="201168" cy="201168"/>
          </a:xfrm>
          <a:prstGeom prst="rect">
            <a:avLst/>
          </a:prstGeom>
          <a:noFill/>
          <a:ln/>
        </p:spPr>
        <p:txBody>
          <a:bodyPr wrap="square" lIns="0" tIns="0" rIns="0" bIns="0" rtlCol="0" anchor="ctr"/>
          <a:lstStyle/>
          <a:p>
            <a:pPr marL="0" indent="0" algn="ctr">
              <a:buNone/>
            </a:pPr>
            <a:r>
              <a:rPr lang="en-US" sz="1000" b="1" dirty="0">
                <a:solidFill>
                  <a:srgbClr val="FFFFFF"/>
                </a:solidFill>
              </a:rPr>
              <a:t>✓</a:t>
            </a:r>
            <a:endParaRPr lang="en-US" sz="1000" dirty="0"/>
          </a:p>
        </p:txBody>
      </p:sp>
      <p:sp>
        <p:nvSpPr>
          <p:cNvPr id="38" name="Text 36"/>
          <p:cNvSpPr/>
          <p:nvPr/>
        </p:nvSpPr>
        <p:spPr>
          <a:xfrm>
            <a:off x="3547872" y="2898648"/>
            <a:ext cx="2350008" cy="182880"/>
          </a:xfrm>
          <a:prstGeom prst="rect">
            <a:avLst/>
          </a:prstGeom>
          <a:noFill/>
          <a:ln/>
        </p:spPr>
        <p:txBody>
          <a:bodyPr wrap="square" lIns="0" tIns="0" rIns="0" bIns="0" rtlCol="0" anchor="ctr"/>
          <a:lstStyle/>
          <a:p>
            <a:pPr marL="0" indent="0">
              <a:buNone/>
            </a:pPr>
            <a:r>
              <a:rPr lang="en-US" sz="800" b="1" dirty="0">
                <a:solidFill>
                  <a:srgbClr val="1E5E2A"/>
                </a:solidFill>
              </a:rPr>
              <a:t>LA PARADE</a:t>
            </a:r>
            <a:endParaRPr lang="en-US" sz="800" dirty="0"/>
          </a:p>
        </p:txBody>
      </p:sp>
      <p:sp>
        <p:nvSpPr>
          <p:cNvPr id="39" name="Text 37"/>
          <p:cNvSpPr/>
          <p:nvPr/>
        </p:nvSpPr>
        <p:spPr>
          <a:xfrm>
            <a:off x="3337560" y="3127248"/>
            <a:ext cx="2560320" cy="301752"/>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Cartographie des parties prenantes à J1 (intérêts, craintes, alliances)</a:t>
            </a:r>
            <a:endParaRPr lang="en-US" sz="850" dirty="0"/>
          </a:p>
        </p:txBody>
      </p:sp>
      <p:sp>
        <p:nvSpPr>
          <p:cNvPr id="40" name="Text 38"/>
          <p:cNvSpPr/>
          <p:nvPr/>
        </p:nvSpPr>
        <p:spPr>
          <a:xfrm>
            <a:off x="3337560" y="3465576"/>
            <a:ext cx="2560320" cy="301752"/>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Entretiens individuels confidentiels avec chaque acteur clé</a:t>
            </a:r>
            <a:endParaRPr lang="en-US" sz="850" dirty="0"/>
          </a:p>
        </p:txBody>
      </p:sp>
      <p:sp>
        <p:nvSpPr>
          <p:cNvPr id="41" name="Text 39"/>
          <p:cNvSpPr/>
          <p:nvPr/>
        </p:nvSpPr>
        <p:spPr>
          <a:xfrm>
            <a:off x="3337560" y="3803904"/>
            <a:ext cx="2560320" cy="301752"/>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La politique n'est pas un obstacle : c'est une réalité à intégrer dans la stratégie</a:t>
            </a:r>
            <a:endParaRPr lang="en-US" sz="850" dirty="0"/>
          </a:p>
        </p:txBody>
      </p:sp>
      <p:sp>
        <p:nvSpPr>
          <p:cNvPr id="42" name="Shape 40"/>
          <p:cNvSpPr/>
          <p:nvPr/>
        </p:nvSpPr>
        <p:spPr>
          <a:xfrm>
            <a:off x="3291840" y="4389120"/>
            <a:ext cx="2606040" cy="237744"/>
          </a:xfrm>
          <a:prstGeom prst="rect">
            <a:avLst/>
          </a:prstGeom>
          <a:solidFill>
            <a:srgbClr val="FDECEA"/>
          </a:solidFill>
          <a:ln w="12700">
            <a:solidFill>
              <a:srgbClr val="A93226"/>
            </a:solidFill>
            <a:prstDash val="solid"/>
          </a:ln>
        </p:spPr>
        <p:txBody>
          <a:bodyPr/>
          <a:lstStyle/>
          <a:p>
            <a:endParaRPr lang="fr-FR"/>
          </a:p>
        </p:txBody>
      </p:sp>
      <p:sp>
        <p:nvSpPr>
          <p:cNvPr id="43" name="Text 41"/>
          <p:cNvSpPr/>
          <p:nvPr/>
        </p:nvSpPr>
        <p:spPr>
          <a:xfrm>
            <a:off x="3346704" y="4398264"/>
            <a:ext cx="2496312" cy="219456"/>
          </a:xfrm>
          <a:prstGeom prst="rect">
            <a:avLst/>
          </a:prstGeom>
          <a:noFill/>
          <a:ln/>
        </p:spPr>
        <p:txBody>
          <a:bodyPr wrap="square" lIns="0" tIns="0" rIns="0" bIns="0" rtlCol="0" anchor="ctr"/>
          <a:lstStyle/>
          <a:p>
            <a:pPr marL="0" indent="0">
              <a:buNone/>
            </a:pPr>
            <a:r>
              <a:rPr lang="en-US" sz="750" i="1" dirty="0">
                <a:solidFill>
                  <a:srgbClr val="A93226"/>
                </a:solidFill>
              </a:rPr>
              <a:t>Cause racine : Formation initiale centrée outils → cécité politique systématique</a:t>
            </a:r>
            <a:endParaRPr lang="en-US" sz="750" dirty="0"/>
          </a:p>
        </p:txBody>
      </p:sp>
      <p:sp>
        <p:nvSpPr>
          <p:cNvPr id="44" name="Shape 42"/>
          <p:cNvSpPr/>
          <p:nvPr/>
        </p:nvSpPr>
        <p:spPr>
          <a:xfrm>
            <a:off x="6080760" y="1188720"/>
            <a:ext cx="2788920" cy="3493008"/>
          </a:xfrm>
          <a:prstGeom prst="rect">
            <a:avLst/>
          </a:prstGeom>
          <a:solidFill>
            <a:srgbClr val="FFFFFF"/>
          </a:solidFill>
          <a:ln w="12700">
            <a:solidFill>
              <a:srgbClr val="A93226"/>
            </a:solidFill>
            <a:prstDash val="solid"/>
          </a:ln>
          <a:effectLst>
            <a:outerShdw blurRad="101600" dist="38100" dir="8100000" algn="bl" rotWithShape="0">
              <a:srgbClr val="000000">
                <a:alpha val="13000"/>
              </a:srgbClr>
            </a:outerShdw>
          </a:effectLst>
        </p:spPr>
        <p:txBody>
          <a:bodyPr/>
          <a:lstStyle/>
          <a:p>
            <a:endParaRPr lang="fr-FR"/>
          </a:p>
        </p:txBody>
      </p:sp>
      <p:sp>
        <p:nvSpPr>
          <p:cNvPr id="45" name="Shape 43"/>
          <p:cNvSpPr/>
          <p:nvPr/>
        </p:nvSpPr>
        <p:spPr>
          <a:xfrm>
            <a:off x="6080760" y="1188720"/>
            <a:ext cx="2788920" cy="347472"/>
          </a:xfrm>
          <a:prstGeom prst="rect">
            <a:avLst/>
          </a:prstGeom>
          <a:solidFill>
            <a:srgbClr val="A93226"/>
          </a:solidFill>
          <a:ln w="12700">
            <a:solidFill>
              <a:srgbClr val="A93226"/>
            </a:solidFill>
            <a:prstDash val="solid"/>
          </a:ln>
        </p:spPr>
        <p:txBody>
          <a:bodyPr/>
          <a:lstStyle/>
          <a:p>
            <a:endParaRPr lang="fr-FR"/>
          </a:p>
        </p:txBody>
      </p:sp>
      <p:sp>
        <p:nvSpPr>
          <p:cNvPr id="46" name="Text 44"/>
          <p:cNvSpPr/>
          <p:nvPr/>
        </p:nvSpPr>
        <p:spPr>
          <a:xfrm>
            <a:off x="6172200" y="1234440"/>
            <a:ext cx="2606040" cy="265176"/>
          </a:xfrm>
          <a:prstGeom prst="rect">
            <a:avLst/>
          </a:prstGeom>
          <a:noFill/>
          <a:ln/>
        </p:spPr>
        <p:txBody>
          <a:bodyPr wrap="square" lIns="0" tIns="0" rIns="0" bIns="0" rtlCol="0" anchor="ctr"/>
          <a:lstStyle/>
          <a:p>
            <a:pPr marL="0" indent="0">
              <a:buNone/>
            </a:pPr>
            <a:r>
              <a:rPr lang="en-US" sz="950" b="1" dirty="0">
                <a:solidFill>
                  <a:srgbClr val="FFFFFF"/>
                </a:solidFill>
              </a:rPr>
              <a:t>ERREUR 04  ·  ABSENCE DE SPONSOR ACTIF</a:t>
            </a:r>
            <a:endParaRPr lang="en-US" sz="950" dirty="0"/>
          </a:p>
        </p:txBody>
      </p:sp>
      <p:sp>
        <p:nvSpPr>
          <p:cNvPr id="47" name="Shape 45"/>
          <p:cNvSpPr/>
          <p:nvPr/>
        </p:nvSpPr>
        <p:spPr>
          <a:xfrm>
            <a:off x="6172200" y="1591056"/>
            <a:ext cx="201168" cy="201168"/>
          </a:xfrm>
          <a:prstGeom prst="rect">
            <a:avLst/>
          </a:prstGeom>
          <a:solidFill>
            <a:srgbClr val="A93226"/>
          </a:solidFill>
          <a:ln w="12700">
            <a:solidFill>
              <a:srgbClr val="A93226"/>
            </a:solidFill>
            <a:prstDash val="solid"/>
          </a:ln>
        </p:spPr>
        <p:txBody>
          <a:bodyPr/>
          <a:lstStyle/>
          <a:p>
            <a:endParaRPr lang="fr-FR"/>
          </a:p>
        </p:txBody>
      </p:sp>
      <p:sp>
        <p:nvSpPr>
          <p:cNvPr id="48" name="Text 46"/>
          <p:cNvSpPr/>
          <p:nvPr/>
        </p:nvSpPr>
        <p:spPr>
          <a:xfrm>
            <a:off x="6172200" y="1591056"/>
            <a:ext cx="201168" cy="201168"/>
          </a:xfrm>
          <a:prstGeom prst="rect">
            <a:avLst/>
          </a:prstGeom>
          <a:noFill/>
          <a:ln/>
        </p:spPr>
        <p:txBody>
          <a:bodyPr wrap="square" lIns="0" tIns="0" rIns="0" bIns="0" rtlCol="0" anchor="ctr"/>
          <a:lstStyle/>
          <a:p>
            <a:pPr marL="0" indent="0" algn="ctr">
              <a:buNone/>
            </a:pPr>
            <a:r>
              <a:rPr lang="en-US" sz="1000" b="1" dirty="0">
                <a:solidFill>
                  <a:srgbClr val="FFFFFF"/>
                </a:solidFill>
              </a:rPr>
              <a:t>✗</a:t>
            </a:r>
            <a:endParaRPr lang="en-US" sz="1000" dirty="0"/>
          </a:p>
        </p:txBody>
      </p:sp>
      <p:sp>
        <p:nvSpPr>
          <p:cNvPr id="49" name="Text 47"/>
          <p:cNvSpPr/>
          <p:nvPr/>
        </p:nvSpPr>
        <p:spPr>
          <a:xfrm>
            <a:off x="6428232" y="1609344"/>
            <a:ext cx="2350008" cy="182880"/>
          </a:xfrm>
          <a:prstGeom prst="rect">
            <a:avLst/>
          </a:prstGeom>
          <a:noFill/>
          <a:ln/>
        </p:spPr>
        <p:txBody>
          <a:bodyPr wrap="square" lIns="0" tIns="0" rIns="0" bIns="0" rtlCol="0" anchor="ctr"/>
          <a:lstStyle/>
          <a:p>
            <a:pPr marL="0" indent="0">
              <a:buNone/>
            </a:pPr>
            <a:r>
              <a:rPr lang="en-US" sz="800" b="1" dirty="0">
                <a:solidFill>
                  <a:srgbClr val="A93226"/>
                </a:solidFill>
              </a:rPr>
              <a:t>CE QUI SE PASSE</a:t>
            </a:r>
            <a:endParaRPr lang="en-US" sz="800" dirty="0"/>
          </a:p>
        </p:txBody>
      </p:sp>
      <p:sp>
        <p:nvSpPr>
          <p:cNvPr id="50" name="Text 48"/>
          <p:cNvSpPr/>
          <p:nvPr/>
        </p:nvSpPr>
        <p:spPr>
          <a:xfrm>
            <a:off x="6217920" y="1810512"/>
            <a:ext cx="2560320" cy="301752"/>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2C2C2C"/>
                </a:solidFill>
              </a:rPr>
              <a:t>Sponsor signe le Charter, assiste au Kick-off, puis disparaît</a:t>
            </a:r>
            <a:endParaRPr lang="en-US" sz="850" dirty="0"/>
          </a:p>
        </p:txBody>
      </p:sp>
      <p:sp>
        <p:nvSpPr>
          <p:cNvPr id="51" name="Text 49"/>
          <p:cNvSpPr/>
          <p:nvPr/>
        </p:nvSpPr>
        <p:spPr>
          <a:xfrm>
            <a:off x="6217920" y="2148840"/>
            <a:ext cx="2560320" cy="301752"/>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2C2C2C"/>
                </a:solidFill>
              </a:rPr>
              <a:t>Délégation excessive au champion sans autorité budgétaire</a:t>
            </a:r>
            <a:endParaRPr lang="en-US" sz="850" dirty="0"/>
          </a:p>
        </p:txBody>
      </p:sp>
      <p:sp>
        <p:nvSpPr>
          <p:cNvPr id="52" name="Text 50"/>
          <p:cNvSpPr/>
          <p:nvPr/>
        </p:nvSpPr>
        <p:spPr>
          <a:xfrm>
            <a:off x="6217920" y="2487168"/>
            <a:ext cx="2560320" cy="301752"/>
          </a:xfrm>
          <a:prstGeom prst="rect">
            <a:avLst/>
          </a:prstGeom>
          <a:noFill/>
          <a:ln/>
        </p:spPr>
        <p:txBody>
          <a:bodyPr wrap="square" lIns="0" tIns="0" rIns="0" bIns="0" rtlCol="0" anchor="ctr"/>
          <a:lstStyle/>
          <a:p>
            <a:pPr marL="0" indent="0">
              <a:buNone/>
            </a:pPr>
            <a:r>
              <a:rPr lang="en-US" sz="850" b="1" dirty="0">
                <a:solidFill>
                  <a:srgbClr val="A93226"/>
                </a:solidFill>
              </a:rPr>
              <a:t>—  </a:t>
            </a:r>
            <a:r>
              <a:rPr lang="en-US" sz="850" dirty="0">
                <a:solidFill>
                  <a:srgbClr val="2C2C2C"/>
                </a:solidFill>
              </a:rPr>
              <a:t>Projet perçu comme secondaire face aux urgences opérationnelles</a:t>
            </a:r>
            <a:endParaRPr lang="en-US" sz="850" dirty="0"/>
          </a:p>
        </p:txBody>
      </p:sp>
      <p:sp>
        <p:nvSpPr>
          <p:cNvPr id="53" name="Shape 51"/>
          <p:cNvSpPr/>
          <p:nvPr/>
        </p:nvSpPr>
        <p:spPr>
          <a:xfrm>
            <a:off x="6172200" y="2880360"/>
            <a:ext cx="201168" cy="201168"/>
          </a:xfrm>
          <a:prstGeom prst="rect">
            <a:avLst/>
          </a:prstGeom>
          <a:solidFill>
            <a:srgbClr val="1E5E2A"/>
          </a:solidFill>
          <a:ln w="12700">
            <a:solidFill>
              <a:srgbClr val="1E5E2A"/>
            </a:solidFill>
            <a:prstDash val="solid"/>
          </a:ln>
        </p:spPr>
        <p:txBody>
          <a:bodyPr/>
          <a:lstStyle/>
          <a:p>
            <a:endParaRPr lang="fr-FR"/>
          </a:p>
        </p:txBody>
      </p:sp>
      <p:sp>
        <p:nvSpPr>
          <p:cNvPr id="54" name="Text 52"/>
          <p:cNvSpPr/>
          <p:nvPr/>
        </p:nvSpPr>
        <p:spPr>
          <a:xfrm>
            <a:off x="6172200" y="2880360"/>
            <a:ext cx="201168" cy="201168"/>
          </a:xfrm>
          <a:prstGeom prst="rect">
            <a:avLst/>
          </a:prstGeom>
          <a:noFill/>
          <a:ln/>
        </p:spPr>
        <p:txBody>
          <a:bodyPr wrap="square" lIns="0" tIns="0" rIns="0" bIns="0" rtlCol="0" anchor="ctr"/>
          <a:lstStyle/>
          <a:p>
            <a:pPr marL="0" indent="0" algn="ctr">
              <a:buNone/>
            </a:pPr>
            <a:r>
              <a:rPr lang="en-US" sz="1000" b="1" dirty="0">
                <a:solidFill>
                  <a:srgbClr val="FFFFFF"/>
                </a:solidFill>
              </a:rPr>
              <a:t>✓</a:t>
            </a:r>
            <a:endParaRPr lang="en-US" sz="1000" dirty="0"/>
          </a:p>
        </p:txBody>
      </p:sp>
      <p:sp>
        <p:nvSpPr>
          <p:cNvPr id="55" name="Text 53"/>
          <p:cNvSpPr/>
          <p:nvPr/>
        </p:nvSpPr>
        <p:spPr>
          <a:xfrm>
            <a:off x="6428232" y="2898648"/>
            <a:ext cx="2350008" cy="182880"/>
          </a:xfrm>
          <a:prstGeom prst="rect">
            <a:avLst/>
          </a:prstGeom>
          <a:noFill/>
          <a:ln/>
        </p:spPr>
        <p:txBody>
          <a:bodyPr wrap="square" lIns="0" tIns="0" rIns="0" bIns="0" rtlCol="0" anchor="ctr"/>
          <a:lstStyle/>
          <a:p>
            <a:pPr marL="0" indent="0">
              <a:buNone/>
            </a:pPr>
            <a:r>
              <a:rPr lang="en-US" sz="800" b="1" dirty="0">
                <a:solidFill>
                  <a:srgbClr val="1E5E2A"/>
                </a:solidFill>
              </a:rPr>
              <a:t>LA PARADE</a:t>
            </a:r>
            <a:endParaRPr lang="en-US" sz="800" dirty="0"/>
          </a:p>
        </p:txBody>
      </p:sp>
      <p:sp>
        <p:nvSpPr>
          <p:cNvPr id="56" name="Text 54"/>
          <p:cNvSpPr/>
          <p:nvPr/>
        </p:nvSpPr>
        <p:spPr>
          <a:xfrm>
            <a:off x="6217920" y="3127248"/>
            <a:ext cx="2560320" cy="301752"/>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Contractualiser le rôle du sponsor : réunion mensuelle non négociable</a:t>
            </a:r>
            <a:endParaRPr lang="en-US" sz="850" dirty="0"/>
          </a:p>
        </p:txBody>
      </p:sp>
      <p:sp>
        <p:nvSpPr>
          <p:cNvPr id="57" name="Text 55"/>
          <p:cNvSpPr/>
          <p:nvPr/>
        </p:nvSpPr>
        <p:spPr>
          <a:xfrm>
            <a:off x="6217920" y="3465576"/>
            <a:ext cx="2560320" cy="301752"/>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Outiller le sponsor (supports de communication prêts à l'emploi)</a:t>
            </a:r>
            <a:endParaRPr lang="en-US" sz="850" dirty="0"/>
          </a:p>
        </p:txBody>
      </p:sp>
      <p:sp>
        <p:nvSpPr>
          <p:cNvPr id="58" name="Text 56"/>
          <p:cNvSpPr/>
          <p:nvPr/>
        </p:nvSpPr>
        <p:spPr>
          <a:xfrm>
            <a:off x="6217920" y="3803904"/>
            <a:ext cx="2560320" cy="301752"/>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Escalader proactivement les blocages : rappeler les engagements signés</a:t>
            </a:r>
            <a:endParaRPr lang="en-US" sz="850" dirty="0"/>
          </a:p>
        </p:txBody>
      </p:sp>
      <p:sp>
        <p:nvSpPr>
          <p:cNvPr id="59" name="Shape 57"/>
          <p:cNvSpPr/>
          <p:nvPr/>
        </p:nvSpPr>
        <p:spPr>
          <a:xfrm>
            <a:off x="6172200" y="4389120"/>
            <a:ext cx="2606040" cy="237744"/>
          </a:xfrm>
          <a:prstGeom prst="rect">
            <a:avLst/>
          </a:prstGeom>
          <a:solidFill>
            <a:srgbClr val="FDECEA"/>
          </a:solidFill>
          <a:ln w="12700">
            <a:solidFill>
              <a:srgbClr val="A93226"/>
            </a:solidFill>
            <a:prstDash val="solid"/>
          </a:ln>
        </p:spPr>
        <p:txBody>
          <a:bodyPr/>
          <a:lstStyle/>
          <a:p>
            <a:endParaRPr lang="fr-FR"/>
          </a:p>
        </p:txBody>
      </p:sp>
      <p:sp>
        <p:nvSpPr>
          <p:cNvPr id="60" name="Text 58"/>
          <p:cNvSpPr/>
          <p:nvPr/>
        </p:nvSpPr>
        <p:spPr>
          <a:xfrm>
            <a:off x="6227064" y="4398264"/>
            <a:ext cx="2496312" cy="219456"/>
          </a:xfrm>
          <a:prstGeom prst="rect">
            <a:avLst/>
          </a:prstGeom>
          <a:noFill/>
          <a:ln/>
        </p:spPr>
        <p:txBody>
          <a:bodyPr wrap="square" lIns="0" tIns="0" rIns="0" bIns="0" rtlCol="0" anchor="ctr"/>
          <a:lstStyle/>
          <a:p>
            <a:pPr marL="0" indent="0">
              <a:buNone/>
            </a:pPr>
            <a:r>
              <a:rPr lang="en-US" sz="750" i="1" dirty="0">
                <a:solidFill>
                  <a:srgbClr val="A93226"/>
                </a:solidFill>
              </a:rPr>
              <a:t>Cause racine : Surcharge des dirigeants + sous-estimation du rôle du leadership</a:t>
            </a:r>
            <a:endParaRPr lang="en-US" sz="750" dirty="0"/>
          </a:p>
        </p:txBody>
      </p:sp>
      <p:sp>
        <p:nvSpPr>
          <p:cNvPr id="61" name="Shape 59"/>
          <p:cNvSpPr/>
          <p:nvPr/>
        </p:nvSpPr>
        <p:spPr>
          <a:xfrm>
            <a:off x="0" y="4828032"/>
            <a:ext cx="9144000" cy="315468"/>
          </a:xfrm>
          <a:prstGeom prst="rect">
            <a:avLst/>
          </a:prstGeom>
          <a:solidFill>
            <a:srgbClr val="1B3A6B"/>
          </a:solidFill>
          <a:ln w="12700">
            <a:solidFill>
              <a:srgbClr val="1B3A6B"/>
            </a:solidFill>
            <a:prstDash val="solid"/>
          </a:ln>
        </p:spPr>
        <p:txBody>
          <a:bodyPr/>
          <a:lstStyle/>
          <a:p>
            <a:endParaRPr lang="fr-FR"/>
          </a:p>
        </p:txBody>
      </p:sp>
      <p:sp>
        <p:nvSpPr>
          <p:cNvPr id="62" name="Text 60"/>
          <p:cNvSpPr/>
          <p:nvPr/>
        </p:nvSpPr>
        <p:spPr>
          <a:xfrm>
            <a:off x="274320" y="4846320"/>
            <a:ext cx="7772400" cy="256032"/>
          </a:xfrm>
          <a:prstGeom prst="rect">
            <a:avLst/>
          </a:prstGeom>
          <a:noFill/>
          <a:ln/>
        </p:spPr>
        <p:txBody>
          <a:bodyPr wrap="square" lIns="0" tIns="0" rIns="0" bIns="0" rtlCol="0" anchor="ctr"/>
          <a:lstStyle/>
          <a:p>
            <a:pPr marL="0" indent="0">
              <a:buNone/>
            </a:pPr>
            <a:r>
              <a:rPr lang="en-US" sz="850" dirty="0">
                <a:solidFill>
                  <a:srgbClr val="6B8CC4"/>
                </a:solidFill>
              </a:rPr>
              <a:t>CHAPITRE 17  —  Les Erreurs Classiques &amp; Comment les Éviter  ·  Excellence Opérationnelle</a:t>
            </a:r>
            <a:endParaRPr lang="en-US" sz="850" dirty="0"/>
          </a:p>
        </p:txBody>
      </p:sp>
      <p:sp>
        <p:nvSpPr>
          <p:cNvPr id="63" name="Text 61"/>
          <p:cNvSpPr/>
          <p:nvPr/>
        </p:nvSpPr>
        <p:spPr>
          <a:xfrm>
            <a:off x="8229600" y="4846320"/>
            <a:ext cx="731520" cy="256032"/>
          </a:xfrm>
          <a:prstGeom prst="rect">
            <a:avLst/>
          </a:prstGeom>
          <a:noFill/>
          <a:ln/>
        </p:spPr>
        <p:txBody>
          <a:bodyPr wrap="square" lIns="0" tIns="0" rIns="0" bIns="0" rtlCol="0" anchor="ctr"/>
          <a:lstStyle/>
          <a:p>
            <a:pPr marL="0" indent="0" algn="r">
              <a:buNone/>
            </a:pPr>
            <a:r>
              <a:rPr lang="en-US" sz="900" b="1" dirty="0">
                <a:solidFill>
                  <a:srgbClr val="FFFFFF"/>
                </a:solidFill>
              </a:rPr>
              <a:t>4 / 17</a:t>
            </a:r>
            <a:endParaRPr lang="en-US" sz="9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5F5F7"/>
        </a:solidFill>
        <a:effectLst/>
      </p:bgPr>
    </p:bg>
    <p:spTree>
      <p:nvGrpSpPr>
        <p:cNvPr id="1" name=""/>
        <p:cNvGrpSpPr/>
        <p:nvPr/>
      </p:nvGrpSpPr>
      <p:grpSpPr>
        <a:xfrm>
          <a:off x="0" y="0"/>
          <a:ext cx="0" cy="0"/>
          <a:chOff x="0" y="0"/>
          <a:chExt cx="0" cy="0"/>
        </a:xfrm>
      </p:grpSpPr>
      <p:sp>
        <p:nvSpPr>
          <p:cNvPr id="2" name="Shape 0"/>
          <p:cNvSpPr/>
          <p:nvPr/>
        </p:nvSpPr>
        <p:spPr>
          <a:xfrm>
            <a:off x="0" y="0"/>
            <a:ext cx="9144000" cy="713232"/>
          </a:xfrm>
          <a:prstGeom prst="rect">
            <a:avLst/>
          </a:prstGeom>
          <a:solidFill>
            <a:srgbClr val="1B3A6B"/>
          </a:solidFill>
          <a:ln w="12700">
            <a:solidFill>
              <a:srgbClr val="1B3A6B"/>
            </a:solidFill>
            <a:prstDash val="solid"/>
          </a:ln>
        </p:spPr>
        <p:txBody>
          <a:bodyPr/>
          <a:lstStyle/>
          <a:p>
            <a:endParaRPr lang="fr-FR"/>
          </a:p>
        </p:txBody>
      </p:sp>
      <p:sp>
        <p:nvSpPr>
          <p:cNvPr id="3" name="Shape 1"/>
          <p:cNvSpPr/>
          <p:nvPr/>
        </p:nvSpPr>
        <p:spPr>
          <a:xfrm>
            <a:off x="0" y="0"/>
            <a:ext cx="164592" cy="713232"/>
          </a:xfrm>
          <a:prstGeom prst="rect">
            <a:avLst/>
          </a:prstGeom>
          <a:solidFill>
            <a:srgbClr val="856404"/>
          </a:solidFill>
          <a:ln w="12700">
            <a:solidFill>
              <a:srgbClr val="856404"/>
            </a:solidFill>
            <a:prstDash val="solid"/>
          </a:ln>
        </p:spPr>
        <p:txBody>
          <a:bodyPr/>
          <a:lstStyle/>
          <a:p>
            <a:endParaRPr lang="fr-FR"/>
          </a:p>
        </p:txBody>
      </p:sp>
      <p:sp>
        <p:nvSpPr>
          <p:cNvPr id="4" name="Text 2"/>
          <p:cNvSpPr/>
          <p:nvPr/>
        </p:nvSpPr>
        <p:spPr>
          <a:xfrm>
            <a:off x="320040" y="36576"/>
            <a:ext cx="8046720" cy="329184"/>
          </a:xfrm>
          <a:prstGeom prst="rect">
            <a:avLst/>
          </a:prstGeom>
          <a:noFill/>
          <a:ln/>
        </p:spPr>
        <p:txBody>
          <a:bodyPr wrap="square" lIns="0" tIns="0" rIns="0" bIns="0" rtlCol="0" anchor="ctr"/>
          <a:lstStyle/>
          <a:p>
            <a:pPr marL="0" indent="0">
              <a:buNone/>
            </a:pPr>
            <a:r>
              <a:rPr lang="en-US" sz="2000" b="1" dirty="0">
                <a:solidFill>
                  <a:srgbClr val="FFFFFF"/>
                </a:solidFill>
              </a:rPr>
              <a:t>Erreur 02 — Déconnexion du Terrain</a:t>
            </a:r>
            <a:endParaRPr lang="en-US" sz="2000" dirty="0"/>
          </a:p>
        </p:txBody>
      </p:sp>
      <p:sp>
        <p:nvSpPr>
          <p:cNvPr id="5" name="Text 3"/>
          <p:cNvSpPr/>
          <p:nvPr/>
        </p:nvSpPr>
        <p:spPr>
          <a:xfrm>
            <a:off x="320040" y="384048"/>
            <a:ext cx="8046720" cy="256032"/>
          </a:xfrm>
          <a:prstGeom prst="rect">
            <a:avLst/>
          </a:prstGeom>
          <a:noFill/>
          <a:ln/>
        </p:spPr>
        <p:txBody>
          <a:bodyPr wrap="square" lIns="0" tIns="0" rIns="0" bIns="0" rtlCol="0" anchor="ctr"/>
          <a:lstStyle/>
          <a:p>
            <a:pPr marL="0" indent="0">
              <a:buNone/>
            </a:pPr>
            <a:r>
              <a:rPr lang="en-US" sz="1100" i="1" dirty="0">
                <a:solidFill>
                  <a:srgbClr val="ADC6E5"/>
                </a:solidFill>
              </a:rPr>
              <a:t>L'erreur fatale : plus de temps en salle qu'au Gemba</a:t>
            </a:r>
            <a:endParaRPr lang="en-US" sz="1100" dirty="0"/>
          </a:p>
        </p:txBody>
      </p:sp>
      <p:sp>
        <p:nvSpPr>
          <p:cNvPr id="6" name="Shape 4"/>
          <p:cNvSpPr/>
          <p:nvPr/>
        </p:nvSpPr>
        <p:spPr>
          <a:xfrm>
            <a:off x="8339328" y="91440"/>
            <a:ext cx="658368" cy="512064"/>
          </a:xfrm>
          <a:prstGeom prst="rect">
            <a:avLst/>
          </a:prstGeom>
          <a:solidFill>
            <a:srgbClr val="856404"/>
          </a:solidFill>
          <a:ln w="12700">
            <a:solidFill>
              <a:srgbClr val="856404"/>
            </a:solidFill>
            <a:prstDash val="solid"/>
          </a:ln>
        </p:spPr>
        <p:txBody>
          <a:bodyPr/>
          <a:lstStyle/>
          <a:p>
            <a:endParaRPr lang="fr-FR"/>
          </a:p>
        </p:txBody>
      </p:sp>
      <p:sp>
        <p:nvSpPr>
          <p:cNvPr id="7" name="Text 5"/>
          <p:cNvSpPr/>
          <p:nvPr/>
        </p:nvSpPr>
        <p:spPr>
          <a:xfrm>
            <a:off x="8339328" y="91440"/>
            <a:ext cx="658368" cy="512064"/>
          </a:xfrm>
          <a:prstGeom prst="rect">
            <a:avLst/>
          </a:prstGeom>
          <a:noFill/>
          <a:ln/>
        </p:spPr>
        <p:txBody>
          <a:bodyPr wrap="square" lIns="0" tIns="0" rIns="0" bIns="0" rtlCol="0" anchor="ctr"/>
          <a:lstStyle/>
          <a:p>
            <a:pPr marL="0" indent="0" algn="ctr">
              <a:buNone/>
            </a:pPr>
            <a:r>
              <a:rPr lang="en-US" sz="1300" b="1" dirty="0">
                <a:solidFill>
                  <a:srgbClr val="1B3A6B"/>
                </a:solidFill>
              </a:rPr>
              <a:t>EO</a:t>
            </a:r>
            <a:endParaRPr lang="en-US" sz="1300" dirty="0"/>
          </a:p>
        </p:txBody>
      </p:sp>
      <p:sp>
        <p:nvSpPr>
          <p:cNvPr id="8" name="Shape 6"/>
          <p:cNvSpPr/>
          <p:nvPr/>
        </p:nvSpPr>
        <p:spPr>
          <a:xfrm>
            <a:off x="365760" y="868680"/>
            <a:ext cx="8412480" cy="365760"/>
          </a:xfrm>
          <a:prstGeom prst="rect">
            <a:avLst/>
          </a:prstGeom>
          <a:solidFill>
            <a:srgbClr val="FDECEA"/>
          </a:solidFill>
          <a:ln w="12700">
            <a:solidFill>
              <a:srgbClr val="A93226"/>
            </a:solidFill>
            <a:prstDash val="solid"/>
          </a:ln>
        </p:spPr>
        <p:txBody>
          <a:bodyPr/>
          <a:lstStyle/>
          <a:p>
            <a:endParaRPr lang="fr-FR"/>
          </a:p>
        </p:txBody>
      </p:sp>
      <p:sp>
        <p:nvSpPr>
          <p:cNvPr id="9" name="Text 7"/>
          <p:cNvSpPr/>
          <p:nvPr/>
        </p:nvSpPr>
        <p:spPr>
          <a:xfrm>
            <a:off x="502920" y="914400"/>
            <a:ext cx="8229600" cy="274320"/>
          </a:xfrm>
          <a:prstGeom prst="rect">
            <a:avLst/>
          </a:prstGeom>
          <a:noFill/>
          <a:ln/>
        </p:spPr>
        <p:txBody>
          <a:bodyPr wrap="square" lIns="0" tIns="0" rIns="0" bIns="0" rtlCol="0" anchor="ctr"/>
          <a:lstStyle/>
          <a:p>
            <a:pPr marL="0" indent="0">
              <a:buNone/>
            </a:pPr>
            <a:r>
              <a:rPr lang="en-US" sz="1000" b="1" dirty="0">
                <a:solidFill>
                  <a:srgbClr val="A93226"/>
                </a:solidFill>
              </a:rPr>
              <a:t>RÉPARTITION DU TEMPS TYPIQUE (CONSULTANT DÉCONNECTÉ)</a:t>
            </a:r>
            <a:endParaRPr lang="en-US" sz="1000" dirty="0"/>
          </a:p>
        </p:txBody>
      </p:sp>
      <p:sp>
        <p:nvSpPr>
          <p:cNvPr id="10" name="Shape 8"/>
          <p:cNvSpPr/>
          <p:nvPr/>
        </p:nvSpPr>
        <p:spPr>
          <a:xfrm>
            <a:off x="365760" y="1298448"/>
            <a:ext cx="4626864" cy="502920"/>
          </a:xfrm>
          <a:prstGeom prst="rect">
            <a:avLst/>
          </a:prstGeom>
          <a:solidFill>
            <a:srgbClr val="A93226"/>
          </a:solidFill>
          <a:ln w="12700">
            <a:solidFill>
              <a:srgbClr val="A93226"/>
            </a:solidFill>
            <a:prstDash val="solid"/>
          </a:ln>
        </p:spPr>
        <p:txBody>
          <a:bodyPr/>
          <a:lstStyle/>
          <a:p>
            <a:endParaRPr lang="fr-FR"/>
          </a:p>
        </p:txBody>
      </p:sp>
      <p:sp>
        <p:nvSpPr>
          <p:cNvPr id="11" name="Text 9"/>
          <p:cNvSpPr/>
          <p:nvPr/>
        </p:nvSpPr>
        <p:spPr>
          <a:xfrm>
            <a:off x="411480" y="1335024"/>
            <a:ext cx="4535424" cy="429768"/>
          </a:xfrm>
          <a:prstGeom prst="rect">
            <a:avLst/>
          </a:prstGeom>
          <a:noFill/>
          <a:ln/>
        </p:spPr>
        <p:txBody>
          <a:bodyPr wrap="square" lIns="0" tIns="0" rIns="0" bIns="0" rtlCol="0" anchor="ctr"/>
          <a:lstStyle/>
          <a:p>
            <a:pPr marL="0" indent="0" algn="ctr">
              <a:buNone/>
            </a:pPr>
            <a:r>
              <a:rPr lang="en-US" sz="900" b="1" dirty="0">
                <a:solidFill>
                  <a:srgbClr val="FFFFFF"/>
                </a:solidFill>
              </a:rPr>
              <a:t>Salle / Bureau</a:t>
            </a:r>
            <a:endParaRPr lang="en-US" sz="900" dirty="0"/>
          </a:p>
          <a:p>
            <a:pPr marL="0" indent="0" algn="ctr">
              <a:buNone/>
            </a:pPr>
            <a:r>
              <a:rPr lang="en-US" sz="900" b="1" dirty="0">
                <a:solidFill>
                  <a:srgbClr val="FFFFFF"/>
                </a:solidFill>
              </a:rPr>
              <a:t>55%</a:t>
            </a:r>
            <a:endParaRPr lang="en-US" sz="900" dirty="0"/>
          </a:p>
        </p:txBody>
      </p:sp>
      <p:sp>
        <p:nvSpPr>
          <p:cNvPr id="12" name="Shape 10"/>
          <p:cNvSpPr/>
          <p:nvPr/>
        </p:nvSpPr>
        <p:spPr>
          <a:xfrm>
            <a:off x="4992624" y="1298448"/>
            <a:ext cx="2103120" cy="502920"/>
          </a:xfrm>
          <a:prstGeom prst="rect">
            <a:avLst/>
          </a:prstGeom>
          <a:solidFill>
            <a:srgbClr val="C55A11"/>
          </a:solidFill>
          <a:ln w="12700">
            <a:solidFill>
              <a:srgbClr val="C55A11"/>
            </a:solidFill>
            <a:prstDash val="solid"/>
          </a:ln>
        </p:spPr>
        <p:txBody>
          <a:bodyPr/>
          <a:lstStyle/>
          <a:p>
            <a:endParaRPr lang="fr-FR"/>
          </a:p>
        </p:txBody>
      </p:sp>
      <p:sp>
        <p:nvSpPr>
          <p:cNvPr id="13" name="Text 11"/>
          <p:cNvSpPr/>
          <p:nvPr/>
        </p:nvSpPr>
        <p:spPr>
          <a:xfrm>
            <a:off x="5038344" y="1335024"/>
            <a:ext cx="2011680" cy="429768"/>
          </a:xfrm>
          <a:prstGeom prst="rect">
            <a:avLst/>
          </a:prstGeom>
          <a:noFill/>
          <a:ln/>
        </p:spPr>
        <p:txBody>
          <a:bodyPr wrap="square" lIns="0" tIns="0" rIns="0" bIns="0" rtlCol="0" anchor="ctr"/>
          <a:lstStyle/>
          <a:p>
            <a:pPr marL="0" indent="0" algn="ctr">
              <a:buNone/>
            </a:pPr>
            <a:r>
              <a:rPr lang="en-US" sz="900" b="1" dirty="0">
                <a:solidFill>
                  <a:srgbClr val="FFFFFF"/>
                </a:solidFill>
              </a:rPr>
              <a:t>Réunions formelles</a:t>
            </a:r>
            <a:endParaRPr lang="en-US" sz="900" dirty="0"/>
          </a:p>
          <a:p>
            <a:pPr marL="0" indent="0" algn="ctr">
              <a:buNone/>
            </a:pPr>
            <a:r>
              <a:rPr lang="en-US" sz="900" b="1" dirty="0">
                <a:solidFill>
                  <a:srgbClr val="FFFFFF"/>
                </a:solidFill>
              </a:rPr>
              <a:t>25%</a:t>
            </a:r>
            <a:endParaRPr lang="en-US" sz="900" dirty="0"/>
          </a:p>
        </p:txBody>
      </p:sp>
      <p:sp>
        <p:nvSpPr>
          <p:cNvPr id="14" name="Shape 12"/>
          <p:cNvSpPr/>
          <p:nvPr/>
        </p:nvSpPr>
        <p:spPr>
          <a:xfrm>
            <a:off x="7095744" y="1298448"/>
            <a:ext cx="1682496" cy="502920"/>
          </a:xfrm>
          <a:prstGeom prst="rect">
            <a:avLst/>
          </a:prstGeom>
          <a:solidFill>
            <a:srgbClr val="1E5E2A"/>
          </a:solidFill>
          <a:ln w="12700">
            <a:solidFill>
              <a:srgbClr val="1E5E2A"/>
            </a:solidFill>
            <a:prstDash val="solid"/>
          </a:ln>
        </p:spPr>
        <p:txBody>
          <a:bodyPr/>
          <a:lstStyle/>
          <a:p>
            <a:endParaRPr lang="fr-FR"/>
          </a:p>
        </p:txBody>
      </p:sp>
      <p:sp>
        <p:nvSpPr>
          <p:cNvPr id="15" name="Text 13"/>
          <p:cNvSpPr/>
          <p:nvPr/>
        </p:nvSpPr>
        <p:spPr>
          <a:xfrm>
            <a:off x="7141464" y="1335024"/>
            <a:ext cx="1591056" cy="429768"/>
          </a:xfrm>
          <a:prstGeom prst="rect">
            <a:avLst/>
          </a:prstGeom>
          <a:noFill/>
          <a:ln/>
        </p:spPr>
        <p:txBody>
          <a:bodyPr wrap="square" lIns="0" tIns="0" rIns="0" bIns="0" rtlCol="0" anchor="ctr"/>
          <a:lstStyle/>
          <a:p>
            <a:pPr marL="0" indent="0" algn="ctr">
              <a:buNone/>
            </a:pPr>
            <a:r>
              <a:rPr lang="en-US" sz="900" b="1" dirty="0">
                <a:solidFill>
                  <a:srgbClr val="FFFFFF"/>
                </a:solidFill>
              </a:rPr>
              <a:t>Terrain (Gemba)</a:t>
            </a:r>
            <a:endParaRPr lang="en-US" sz="900" dirty="0"/>
          </a:p>
          <a:p>
            <a:pPr marL="0" indent="0" algn="ctr">
              <a:buNone/>
            </a:pPr>
            <a:r>
              <a:rPr lang="en-US" sz="900" b="1" dirty="0">
                <a:solidFill>
                  <a:srgbClr val="FFFFFF"/>
                </a:solidFill>
              </a:rPr>
              <a:t>20%</a:t>
            </a:r>
            <a:endParaRPr lang="en-US" sz="900" dirty="0"/>
          </a:p>
        </p:txBody>
      </p:sp>
      <p:sp>
        <p:nvSpPr>
          <p:cNvPr id="16" name="Shape 14"/>
          <p:cNvSpPr/>
          <p:nvPr/>
        </p:nvSpPr>
        <p:spPr>
          <a:xfrm>
            <a:off x="365760" y="1920240"/>
            <a:ext cx="8412480" cy="365760"/>
          </a:xfrm>
          <a:prstGeom prst="rect">
            <a:avLst/>
          </a:prstGeom>
          <a:solidFill>
            <a:srgbClr val="E6F4EA"/>
          </a:solidFill>
          <a:ln w="12700">
            <a:solidFill>
              <a:srgbClr val="1E5E2A"/>
            </a:solidFill>
            <a:prstDash val="solid"/>
          </a:ln>
        </p:spPr>
        <p:txBody>
          <a:bodyPr/>
          <a:lstStyle/>
          <a:p>
            <a:endParaRPr lang="fr-FR"/>
          </a:p>
        </p:txBody>
      </p:sp>
      <p:sp>
        <p:nvSpPr>
          <p:cNvPr id="17" name="Text 15"/>
          <p:cNvSpPr/>
          <p:nvPr/>
        </p:nvSpPr>
        <p:spPr>
          <a:xfrm>
            <a:off x="502920" y="1965960"/>
            <a:ext cx="8229600" cy="274320"/>
          </a:xfrm>
          <a:prstGeom prst="rect">
            <a:avLst/>
          </a:prstGeom>
          <a:noFill/>
          <a:ln/>
        </p:spPr>
        <p:txBody>
          <a:bodyPr wrap="square" lIns="0" tIns="0" rIns="0" bIns="0" rtlCol="0" anchor="ctr"/>
          <a:lstStyle/>
          <a:p>
            <a:pPr marL="0" indent="0">
              <a:buNone/>
            </a:pPr>
            <a:r>
              <a:rPr lang="en-US" sz="1000" b="1" dirty="0">
                <a:solidFill>
                  <a:srgbClr val="1E5E2A"/>
                </a:solidFill>
              </a:rPr>
              <a:t>RÉPARTITION CIBLE — RÈGLE DES 40% TERRAIN (MINIMUM NON NÉGOCIABLE)</a:t>
            </a:r>
            <a:endParaRPr lang="en-US" sz="1000" dirty="0"/>
          </a:p>
        </p:txBody>
      </p:sp>
      <p:sp>
        <p:nvSpPr>
          <p:cNvPr id="18" name="Shape 16"/>
          <p:cNvSpPr/>
          <p:nvPr/>
        </p:nvSpPr>
        <p:spPr>
          <a:xfrm>
            <a:off x="365760" y="2350008"/>
            <a:ext cx="3364992" cy="502920"/>
          </a:xfrm>
          <a:prstGeom prst="rect">
            <a:avLst/>
          </a:prstGeom>
          <a:solidFill>
            <a:srgbClr val="1E5E2A"/>
          </a:solidFill>
          <a:ln w="12700">
            <a:solidFill>
              <a:srgbClr val="1E5E2A"/>
            </a:solidFill>
            <a:prstDash val="solid"/>
          </a:ln>
        </p:spPr>
        <p:txBody>
          <a:bodyPr/>
          <a:lstStyle/>
          <a:p>
            <a:endParaRPr lang="fr-FR"/>
          </a:p>
        </p:txBody>
      </p:sp>
      <p:sp>
        <p:nvSpPr>
          <p:cNvPr id="19" name="Text 17"/>
          <p:cNvSpPr/>
          <p:nvPr/>
        </p:nvSpPr>
        <p:spPr>
          <a:xfrm>
            <a:off x="411480" y="2386584"/>
            <a:ext cx="3273552" cy="429768"/>
          </a:xfrm>
          <a:prstGeom prst="rect">
            <a:avLst/>
          </a:prstGeom>
          <a:noFill/>
          <a:ln/>
        </p:spPr>
        <p:txBody>
          <a:bodyPr wrap="square" lIns="0" tIns="0" rIns="0" bIns="0" rtlCol="0" anchor="ctr"/>
          <a:lstStyle/>
          <a:p>
            <a:pPr marL="0" indent="0" algn="ctr">
              <a:buNone/>
            </a:pPr>
            <a:r>
              <a:rPr lang="en-US" sz="900" b="1" dirty="0">
                <a:solidFill>
                  <a:srgbClr val="FFFFFF"/>
                </a:solidFill>
              </a:rPr>
              <a:t>Terrain (Gemba) ≥40%</a:t>
            </a:r>
            <a:endParaRPr lang="en-US" sz="900" dirty="0"/>
          </a:p>
          <a:p>
            <a:pPr marL="0" indent="0" algn="ctr">
              <a:buNone/>
            </a:pPr>
            <a:r>
              <a:rPr lang="en-US" sz="900" b="1" dirty="0">
                <a:solidFill>
                  <a:srgbClr val="FFFFFF"/>
                </a:solidFill>
              </a:rPr>
              <a:t>40%</a:t>
            </a:r>
            <a:endParaRPr lang="en-US" sz="900" dirty="0"/>
          </a:p>
        </p:txBody>
      </p:sp>
      <p:sp>
        <p:nvSpPr>
          <p:cNvPr id="20" name="Shape 18"/>
          <p:cNvSpPr/>
          <p:nvPr/>
        </p:nvSpPr>
        <p:spPr>
          <a:xfrm>
            <a:off x="3730752" y="2350008"/>
            <a:ext cx="2944368" cy="502920"/>
          </a:xfrm>
          <a:prstGeom prst="rect">
            <a:avLst/>
          </a:prstGeom>
          <a:solidFill>
            <a:srgbClr val="0D6B74"/>
          </a:solidFill>
          <a:ln w="12700">
            <a:solidFill>
              <a:srgbClr val="0D6B74"/>
            </a:solidFill>
            <a:prstDash val="solid"/>
          </a:ln>
        </p:spPr>
        <p:txBody>
          <a:bodyPr/>
          <a:lstStyle/>
          <a:p>
            <a:endParaRPr lang="fr-FR"/>
          </a:p>
        </p:txBody>
      </p:sp>
      <p:sp>
        <p:nvSpPr>
          <p:cNvPr id="21" name="Text 19"/>
          <p:cNvSpPr/>
          <p:nvPr/>
        </p:nvSpPr>
        <p:spPr>
          <a:xfrm>
            <a:off x="3776472" y="2386584"/>
            <a:ext cx="2852928" cy="429768"/>
          </a:xfrm>
          <a:prstGeom prst="rect">
            <a:avLst/>
          </a:prstGeom>
          <a:noFill/>
          <a:ln/>
        </p:spPr>
        <p:txBody>
          <a:bodyPr wrap="square" lIns="0" tIns="0" rIns="0" bIns="0" rtlCol="0" anchor="ctr"/>
          <a:lstStyle/>
          <a:p>
            <a:pPr marL="0" indent="0" algn="ctr">
              <a:buNone/>
            </a:pPr>
            <a:r>
              <a:rPr lang="en-US" sz="900" b="1" dirty="0">
                <a:solidFill>
                  <a:srgbClr val="FFFFFF"/>
                </a:solidFill>
              </a:rPr>
              <a:t>Analyse &amp; livrables</a:t>
            </a:r>
            <a:endParaRPr lang="en-US" sz="900" dirty="0"/>
          </a:p>
          <a:p>
            <a:pPr marL="0" indent="0" algn="ctr">
              <a:buNone/>
            </a:pPr>
            <a:r>
              <a:rPr lang="en-US" sz="900" b="1" dirty="0">
                <a:solidFill>
                  <a:srgbClr val="FFFFFF"/>
                </a:solidFill>
              </a:rPr>
              <a:t>35%</a:t>
            </a:r>
            <a:endParaRPr lang="en-US" sz="900" dirty="0"/>
          </a:p>
        </p:txBody>
      </p:sp>
      <p:sp>
        <p:nvSpPr>
          <p:cNvPr id="22" name="Shape 20"/>
          <p:cNvSpPr/>
          <p:nvPr/>
        </p:nvSpPr>
        <p:spPr>
          <a:xfrm>
            <a:off x="6675120" y="2350008"/>
            <a:ext cx="2103120" cy="502920"/>
          </a:xfrm>
          <a:prstGeom prst="rect">
            <a:avLst/>
          </a:prstGeom>
          <a:solidFill>
            <a:srgbClr val="2E75B6"/>
          </a:solidFill>
          <a:ln w="12700">
            <a:solidFill>
              <a:srgbClr val="2E75B6"/>
            </a:solidFill>
            <a:prstDash val="solid"/>
          </a:ln>
        </p:spPr>
        <p:txBody>
          <a:bodyPr/>
          <a:lstStyle/>
          <a:p>
            <a:endParaRPr lang="fr-FR"/>
          </a:p>
        </p:txBody>
      </p:sp>
      <p:sp>
        <p:nvSpPr>
          <p:cNvPr id="23" name="Text 21"/>
          <p:cNvSpPr/>
          <p:nvPr/>
        </p:nvSpPr>
        <p:spPr>
          <a:xfrm>
            <a:off x="6720840" y="2386584"/>
            <a:ext cx="2011680" cy="429768"/>
          </a:xfrm>
          <a:prstGeom prst="rect">
            <a:avLst/>
          </a:prstGeom>
          <a:noFill/>
          <a:ln/>
        </p:spPr>
        <p:txBody>
          <a:bodyPr wrap="square" lIns="0" tIns="0" rIns="0" bIns="0" rtlCol="0" anchor="ctr"/>
          <a:lstStyle/>
          <a:p>
            <a:pPr marL="0" indent="0" algn="ctr">
              <a:buNone/>
            </a:pPr>
            <a:r>
              <a:rPr lang="en-US" sz="900" b="1" dirty="0">
                <a:solidFill>
                  <a:srgbClr val="FFFFFF"/>
                </a:solidFill>
              </a:rPr>
              <a:t>Réunions pilotage</a:t>
            </a:r>
            <a:endParaRPr lang="en-US" sz="900" dirty="0"/>
          </a:p>
          <a:p>
            <a:pPr marL="0" indent="0" algn="ctr">
              <a:buNone/>
            </a:pPr>
            <a:r>
              <a:rPr lang="en-US" sz="900" b="1" dirty="0">
                <a:solidFill>
                  <a:srgbClr val="FFFFFF"/>
                </a:solidFill>
              </a:rPr>
              <a:t>25%</a:t>
            </a:r>
            <a:endParaRPr lang="en-US" sz="900" dirty="0"/>
          </a:p>
        </p:txBody>
      </p:sp>
      <p:sp>
        <p:nvSpPr>
          <p:cNvPr id="24" name="Shape 22"/>
          <p:cNvSpPr/>
          <p:nvPr/>
        </p:nvSpPr>
        <p:spPr>
          <a:xfrm>
            <a:off x="365760" y="2971800"/>
            <a:ext cx="4160520" cy="274320"/>
          </a:xfrm>
          <a:prstGeom prst="rect">
            <a:avLst/>
          </a:prstGeom>
          <a:solidFill>
            <a:srgbClr val="A93226"/>
          </a:solidFill>
          <a:ln w="12700">
            <a:solidFill>
              <a:srgbClr val="A93226"/>
            </a:solidFill>
            <a:prstDash val="solid"/>
          </a:ln>
        </p:spPr>
        <p:txBody>
          <a:bodyPr/>
          <a:lstStyle/>
          <a:p>
            <a:endParaRPr lang="fr-FR"/>
          </a:p>
        </p:txBody>
      </p:sp>
      <p:sp>
        <p:nvSpPr>
          <p:cNvPr id="25" name="Text 23"/>
          <p:cNvSpPr/>
          <p:nvPr/>
        </p:nvSpPr>
        <p:spPr>
          <a:xfrm>
            <a:off x="457200" y="2990088"/>
            <a:ext cx="3977640" cy="237744"/>
          </a:xfrm>
          <a:prstGeom prst="rect">
            <a:avLst/>
          </a:prstGeom>
          <a:noFill/>
          <a:ln/>
        </p:spPr>
        <p:txBody>
          <a:bodyPr wrap="square" lIns="0" tIns="0" rIns="0" bIns="0" rtlCol="0" anchor="ctr"/>
          <a:lstStyle/>
          <a:p>
            <a:pPr marL="0" indent="0">
              <a:buNone/>
            </a:pPr>
            <a:r>
              <a:rPr lang="en-US" sz="1000" b="1" dirty="0">
                <a:solidFill>
                  <a:srgbClr val="FFFFFF"/>
                </a:solidFill>
              </a:rPr>
              <a:t>CONSÉQUENCES DE LA DÉCONNEXION</a:t>
            </a:r>
            <a:endParaRPr lang="en-US" sz="1000" dirty="0"/>
          </a:p>
        </p:txBody>
      </p:sp>
      <p:sp>
        <p:nvSpPr>
          <p:cNvPr id="26" name="Text 24"/>
          <p:cNvSpPr/>
          <p:nvPr/>
        </p:nvSpPr>
        <p:spPr>
          <a:xfrm>
            <a:off x="457200" y="3291840"/>
            <a:ext cx="3977640" cy="338328"/>
          </a:xfrm>
          <a:prstGeom prst="rect">
            <a:avLst/>
          </a:prstGeom>
          <a:noFill/>
          <a:ln/>
        </p:spPr>
        <p:txBody>
          <a:bodyPr wrap="square" lIns="0" tIns="0" rIns="0" bIns="0" rtlCol="0" anchor="ctr"/>
          <a:lstStyle/>
          <a:p>
            <a:pPr marL="0" indent="0">
              <a:buNone/>
            </a:pPr>
            <a:r>
              <a:rPr lang="en-US" sz="950" b="1" dirty="0">
                <a:solidFill>
                  <a:srgbClr val="A93226"/>
                </a:solidFill>
              </a:rPr>
              <a:t>✗  </a:t>
            </a:r>
            <a:r>
              <a:rPr lang="en-US" sz="950" dirty="0">
                <a:solidFill>
                  <a:srgbClr val="2C2C2C"/>
                </a:solidFill>
              </a:rPr>
              <a:t>Solutions théoriquement parfaites mais inapplicables sur le terrain</a:t>
            </a:r>
            <a:endParaRPr lang="en-US" sz="950" dirty="0"/>
          </a:p>
        </p:txBody>
      </p:sp>
      <p:sp>
        <p:nvSpPr>
          <p:cNvPr id="27" name="Text 25"/>
          <p:cNvSpPr/>
          <p:nvPr/>
        </p:nvSpPr>
        <p:spPr>
          <a:xfrm>
            <a:off x="457200" y="3675888"/>
            <a:ext cx="3977640" cy="338328"/>
          </a:xfrm>
          <a:prstGeom prst="rect">
            <a:avLst/>
          </a:prstGeom>
          <a:noFill/>
          <a:ln/>
        </p:spPr>
        <p:txBody>
          <a:bodyPr wrap="square" lIns="0" tIns="0" rIns="0" bIns="0" rtlCol="0" anchor="ctr"/>
          <a:lstStyle/>
          <a:p>
            <a:pPr marL="0" indent="0">
              <a:buNone/>
            </a:pPr>
            <a:r>
              <a:rPr lang="en-US" sz="950" b="1" dirty="0">
                <a:solidFill>
                  <a:srgbClr val="A93226"/>
                </a:solidFill>
              </a:rPr>
              <a:t>✗  </a:t>
            </a:r>
            <a:r>
              <a:rPr lang="en-US" sz="950" dirty="0">
                <a:solidFill>
                  <a:srgbClr val="2C2C2C"/>
                </a:solidFill>
              </a:rPr>
              <a:t>Résistance accrue : le projet est perçu comme une 'imposition externe'</a:t>
            </a:r>
            <a:endParaRPr lang="en-US" sz="950" dirty="0"/>
          </a:p>
        </p:txBody>
      </p:sp>
      <p:sp>
        <p:nvSpPr>
          <p:cNvPr id="28" name="Text 26"/>
          <p:cNvSpPr/>
          <p:nvPr/>
        </p:nvSpPr>
        <p:spPr>
          <a:xfrm>
            <a:off x="457200" y="4059936"/>
            <a:ext cx="3977640" cy="338328"/>
          </a:xfrm>
          <a:prstGeom prst="rect">
            <a:avLst/>
          </a:prstGeom>
          <a:noFill/>
          <a:ln/>
        </p:spPr>
        <p:txBody>
          <a:bodyPr wrap="square" lIns="0" tIns="0" rIns="0" bIns="0" rtlCol="0" anchor="ctr"/>
          <a:lstStyle/>
          <a:p>
            <a:pPr marL="0" indent="0">
              <a:buNone/>
            </a:pPr>
            <a:r>
              <a:rPr lang="en-US" sz="950" b="1" dirty="0">
                <a:solidFill>
                  <a:srgbClr val="A93226"/>
                </a:solidFill>
              </a:rPr>
              <a:t>✗  </a:t>
            </a:r>
            <a:r>
              <a:rPr lang="en-US" sz="950" dirty="0">
                <a:solidFill>
                  <a:srgbClr val="2C2C2C"/>
                </a:solidFill>
              </a:rPr>
              <a:t>Gains qui s'érodent rapidement après le départ du consultant</a:t>
            </a:r>
            <a:endParaRPr lang="en-US" sz="950" dirty="0"/>
          </a:p>
        </p:txBody>
      </p:sp>
      <p:sp>
        <p:nvSpPr>
          <p:cNvPr id="29" name="Shape 27"/>
          <p:cNvSpPr/>
          <p:nvPr/>
        </p:nvSpPr>
        <p:spPr>
          <a:xfrm>
            <a:off x="4663440" y="2971800"/>
            <a:ext cx="4160520" cy="274320"/>
          </a:xfrm>
          <a:prstGeom prst="rect">
            <a:avLst/>
          </a:prstGeom>
          <a:solidFill>
            <a:srgbClr val="1E5E2A"/>
          </a:solidFill>
          <a:ln w="12700">
            <a:solidFill>
              <a:srgbClr val="1E5E2A"/>
            </a:solidFill>
            <a:prstDash val="solid"/>
          </a:ln>
        </p:spPr>
        <p:txBody>
          <a:bodyPr/>
          <a:lstStyle/>
          <a:p>
            <a:endParaRPr lang="fr-FR"/>
          </a:p>
        </p:txBody>
      </p:sp>
      <p:sp>
        <p:nvSpPr>
          <p:cNvPr id="30" name="Text 28"/>
          <p:cNvSpPr/>
          <p:nvPr/>
        </p:nvSpPr>
        <p:spPr>
          <a:xfrm>
            <a:off x="4754880" y="2990088"/>
            <a:ext cx="3977640" cy="237744"/>
          </a:xfrm>
          <a:prstGeom prst="rect">
            <a:avLst/>
          </a:prstGeom>
          <a:noFill/>
          <a:ln/>
        </p:spPr>
        <p:txBody>
          <a:bodyPr wrap="square" lIns="0" tIns="0" rIns="0" bIns="0" rtlCol="0" anchor="ctr"/>
          <a:lstStyle/>
          <a:p>
            <a:pPr marL="0" indent="0">
              <a:buNone/>
            </a:pPr>
            <a:r>
              <a:rPr lang="en-US" sz="1000" b="1" dirty="0">
                <a:solidFill>
                  <a:srgbClr val="FFFFFF"/>
                </a:solidFill>
              </a:rPr>
              <a:t>PARADES OPÉRATIONNELLES</a:t>
            </a:r>
            <a:endParaRPr lang="en-US" sz="1000" dirty="0"/>
          </a:p>
        </p:txBody>
      </p:sp>
      <p:sp>
        <p:nvSpPr>
          <p:cNvPr id="31" name="Text 29"/>
          <p:cNvSpPr/>
          <p:nvPr/>
        </p:nvSpPr>
        <p:spPr>
          <a:xfrm>
            <a:off x="4754880" y="3291840"/>
            <a:ext cx="3977640" cy="338328"/>
          </a:xfrm>
          <a:prstGeom prst="rect">
            <a:avLst/>
          </a:prstGeom>
          <a:noFill/>
          <a:ln/>
        </p:spPr>
        <p:txBody>
          <a:bodyPr wrap="square" lIns="0" tIns="0" rIns="0" bIns="0" rtlCol="0" anchor="ctr"/>
          <a:lstStyle/>
          <a:p>
            <a:pPr marL="0" indent="0">
              <a:buNone/>
            </a:pPr>
            <a:r>
              <a:rPr lang="en-US" sz="950" b="1" dirty="0">
                <a:solidFill>
                  <a:srgbClr val="1E5E2A"/>
                </a:solidFill>
              </a:rPr>
              <a:t>✓  </a:t>
            </a:r>
            <a:r>
              <a:rPr lang="en-US" sz="950" dirty="0">
                <a:solidFill>
                  <a:srgbClr val="2C2C2C"/>
                </a:solidFill>
              </a:rPr>
              <a:t>Règle 40% terrain : Gemba Walks structurés + observations + tests directs</a:t>
            </a:r>
            <a:endParaRPr lang="en-US" sz="950" dirty="0"/>
          </a:p>
        </p:txBody>
      </p:sp>
      <p:sp>
        <p:nvSpPr>
          <p:cNvPr id="32" name="Text 30"/>
          <p:cNvSpPr/>
          <p:nvPr/>
        </p:nvSpPr>
        <p:spPr>
          <a:xfrm>
            <a:off x="4754880" y="3675888"/>
            <a:ext cx="3977640" cy="338328"/>
          </a:xfrm>
          <a:prstGeom prst="rect">
            <a:avLst/>
          </a:prstGeom>
          <a:noFill/>
          <a:ln/>
        </p:spPr>
        <p:txBody>
          <a:bodyPr wrap="square" lIns="0" tIns="0" rIns="0" bIns="0" rtlCol="0" anchor="ctr"/>
          <a:lstStyle/>
          <a:p>
            <a:pPr marL="0" indent="0">
              <a:buNone/>
            </a:pPr>
            <a:r>
              <a:rPr lang="en-US" sz="950" b="1" dirty="0">
                <a:solidFill>
                  <a:srgbClr val="1E5E2A"/>
                </a:solidFill>
              </a:rPr>
              <a:t>✓  </a:t>
            </a:r>
            <a:r>
              <a:rPr lang="en-US" sz="950" dirty="0">
                <a:solidFill>
                  <a:srgbClr val="2C2C2C"/>
                </a:solidFill>
              </a:rPr>
              <a:t>Posture d'humilité opérationnelle : les opérateurs détiennent l'expertise terrain</a:t>
            </a:r>
            <a:endParaRPr lang="en-US" sz="950" dirty="0"/>
          </a:p>
        </p:txBody>
      </p:sp>
      <p:sp>
        <p:nvSpPr>
          <p:cNvPr id="33" name="Text 31"/>
          <p:cNvSpPr/>
          <p:nvPr/>
        </p:nvSpPr>
        <p:spPr>
          <a:xfrm>
            <a:off x="4754880" y="4059936"/>
            <a:ext cx="3977640" cy="338328"/>
          </a:xfrm>
          <a:prstGeom prst="rect">
            <a:avLst/>
          </a:prstGeom>
          <a:noFill/>
          <a:ln/>
        </p:spPr>
        <p:txBody>
          <a:bodyPr wrap="square" lIns="0" tIns="0" rIns="0" bIns="0" rtlCol="0" anchor="ctr"/>
          <a:lstStyle/>
          <a:p>
            <a:pPr marL="0" indent="0">
              <a:buNone/>
            </a:pPr>
            <a:r>
              <a:rPr lang="en-US" sz="950" b="1" dirty="0">
                <a:solidFill>
                  <a:srgbClr val="1E5E2A"/>
                </a:solidFill>
              </a:rPr>
              <a:t>✓  </a:t>
            </a:r>
            <a:r>
              <a:rPr lang="en-US" sz="950" dirty="0">
                <a:solidFill>
                  <a:srgbClr val="2C2C2C"/>
                </a:solidFill>
              </a:rPr>
              <a:t>Co-construction : seule garantie d'appropriation durable des solutions</a:t>
            </a:r>
            <a:endParaRPr lang="en-US" sz="950" dirty="0"/>
          </a:p>
        </p:txBody>
      </p:sp>
      <p:sp>
        <p:nvSpPr>
          <p:cNvPr id="34" name="Shape 32"/>
          <p:cNvSpPr/>
          <p:nvPr/>
        </p:nvSpPr>
        <p:spPr>
          <a:xfrm>
            <a:off x="0" y="4828032"/>
            <a:ext cx="9144000" cy="315468"/>
          </a:xfrm>
          <a:prstGeom prst="rect">
            <a:avLst/>
          </a:prstGeom>
          <a:solidFill>
            <a:srgbClr val="1B3A6B"/>
          </a:solidFill>
          <a:ln w="12700">
            <a:solidFill>
              <a:srgbClr val="1B3A6B"/>
            </a:solidFill>
            <a:prstDash val="solid"/>
          </a:ln>
        </p:spPr>
        <p:txBody>
          <a:bodyPr/>
          <a:lstStyle/>
          <a:p>
            <a:endParaRPr lang="fr-FR"/>
          </a:p>
        </p:txBody>
      </p:sp>
      <p:sp>
        <p:nvSpPr>
          <p:cNvPr id="35" name="Text 33"/>
          <p:cNvSpPr/>
          <p:nvPr/>
        </p:nvSpPr>
        <p:spPr>
          <a:xfrm>
            <a:off x="274320" y="4846320"/>
            <a:ext cx="7772400" cy="256032"/>
          </a:xfrm>
          <a:prstGeom prst="rect">
            <a:avLst/>
          </a:prstGeom>
          <a:noFill/>
          <a:ln/>
        </p:spPr>
        <p:txBody>
          <a:bodyPr wrap="square" lIns="0" tIns="0" rIns="0" bIns="0" rtlCol="0" anchor="ctr"/>
          <a:lstStyle/>
          <a:p>
            <a:pPr marL="0" indent="0">
              <a:buNone/>
            </a:pPr>
            <a:r>
              <a:rPr lang="en-US" sz="850" dirty="0">
                <a:solidFill>
                  <a:srgbClr val="6B8CC4"/>
                </a:solidFill>
              </a:rPr>
              <a:t>CHAPITRE 17  —  Les Erreurs Classiques &amp; Comment les Éviter  ·  Excellence Opérationnelle</a:t>
            </a:r>
            <a:endParaRPr lang="en-US" sz="850" dirty="0"/>
          </a:p>
        </p:txBody>
      </p:sp>
      <p:sp>
        <p:nvSpPr>
          <p:cNvPr id="36" name="Text 34"/>
          <p:cNvSpPr/>
          <p:nvPr/>
        </p:nvSpPr>
        <p:spPr>
          <a:xfrm>
            <a:off x="8229600" y="4846320"/>
            <a:ext cx="731520" cy="256032"/>
          </a:xfrm>
          <a:prstGeom prst="rect">
            <a:avLst/>
          </a:prstGeom>
          <a:noFill/>
          <a:ln/>
        </p:spPr>
        <p:txBody>
          <a:bodyPr wrap="square" lIns="0" tIns="0" rIns="0" bIns="0" rtlCol="0" anchor="ctr"/>
          <a:lstStyle/>
          <a:p>
            <a:pPr marL="0" indent="0" algn="r">
              <a:buNone/>
            </a:pPr>
            <a:r>
              <a:rPr lang="en-US" sz="900" b="1" dirty="0">
                <a:solidFill>
                  <a:srgbClr val="FFFFFF"/>
                </a:solidFill>
              </a:rPr>
              <a:t>5 / 17</a:t>
            </a:r>
            <a:endParaRPr lang="en-US" sz="9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5F5F7"/>
        </a:solidFill>
        <a:effectLst/>
      </p:bgPr>
    </p:bg>
    <p:spTree>
      <p:nvGrpSpPr>
        <p:cNvPr id="1" name=""/>
        <p:cNvGrpSpPr/>
        <p:nvPr/>
      </p:nvGrpSpPr>
      <p:grpSpPr>
        <a:xfrm>
          <a:off x="0" y="0"/>
          <a:ext cx="0" cy="0"/>
          <a:chOff x="0" y="0"/>
          <a:chExt cx="0" cy="0"/>
        </a:xfrm>
      </p:grpSpPr>
      <p:sp>
        <p:nvSpPr>
          <p:cNvPr id="2" name="Shape 0"/>
          <p:cNvSpPr/>
          <p:nvPr/>
        </p:nvSpPr>
        <p:spPr>
          <a:xfrm>
            <a:off x="0" y="0"/>
            <a:ext cx="9144000" cy="713232"/>
          </a:xfrm>
          <a:prstGeom prst="rect">
            <a:avLst/>
          </a:prstGeom>
          <a:solidFill>
            <a:srgbClr val="1B3A6B"/>
          </a:solidFill>
          <a:ln w="12700">
            <a:solidFill>
              <a:srgbClr val="1B3A6B"/>
            </a:solidFill>
            <a:prstDash val="solid"/>
          </a:ln>
        </p:spPr>
        <p:txBody>
          <a:bodyPr/>
          <a:lstStyle/>
          <a:p>
            <a:endParaRPr lang="fr-FR"/>
          </a:p>
        </p:txBody>
      </p:sp>
      <p:sp>
        <p:nvSpPr>
          <p:cNvPr id="3" name="Shape 1"/>
          <p:cNvSpPr/>
          <p:nvPr/>
        </p:nvSpPr>
        <p:spPr>
          <a:xfrm>
            <a:off x="0" y="0"/>
            <a:ext cx="164592" cy="713232"/>
          </a:xfrm>
          <a:prstGeom prst="rect">
            <a:avLst/>
          </a:prstGeom>
          <a:solidFill>
            <a:srgbClr val="856404"/>
          </a:solidFill>
          <a:ln w="12700">
            <a:solidFill>
              <a:srgbClr val="856404"/>
            </a:solidFill>
            <a:prstDash val="solid"/>
          </a:ln>
        </p:spPr>
        <p:txBody>
          <a:bodyPr/>
          <a:lstStyle/>
          <a:p>
            <a:endParaRPr lang="fr-FR"/>
          </a:p>
        </p:txBody>
      </p:sp>
      <p:sp>
        <p:nvSpPr>
          <p:cNvPr id="4" name="Text 2"/>
          <p:cNvSpPr/>
          <p:nvPr/>
        </p:nvSpPr>
        <p:spPr>
          <a:xfrm>
            <a:off x="320040" y="36576"/>
            <a:ext cx="8046720" cy="329184"/>
          </a:xfrm>
          <a:prstGeom prst="rect">
            <a:avLst/>
          </a:prstGeom>
          <a:noFill/>
          <a:ln/>
        </p:spPr>
        <p:txBody>
          <a:bodyPr wrap="square" lIns="0" tIns="0" rIns="0" bIns="0" rtlCol="0" anchor="ctr"/>
          <a:lstStyle/>
          <a:p>
            <a:pPr marL="0" indent="0">
              <a:buNone/>
            </a:pPr>
            <a:r>
              <a:rPr lang="en-US" sz="2000" b="1" dirty="0">
                <a:solidFill>
                  <a:srgbClr val="FFFFFF"/>
                </a:solidFill>
              </a:rPr>
              <a:t>Phase DIAGNOSTIC — Erreurs 05 &amp; 06</a:t>
            </a:r>
            <a:endParaRPr lang="en-US" sz="2000" dirty="0"/>
          </a:p>
        </p:txBody>
      </p:sp>
      <p:sp>
        <p:nvSpPr>
          <p:cNvPr id="5" name="Text 3"/>
          <p:cNvSpPr/>
          <p:nvPr/>
        </p:nvSpPr>
        <p:spPr>
          <a:xfrm>
            <a:off x="320040" y="384048"/>
            <a:ext cx="8046720" cy="256032"/>
          </a:xfrm>
          <a:prstGeom prst="rect">
            <a:avLst/>
          </a:prstGeom>
          <a:noFill/>
          <a:ln/>
        </p:spPr>
        <p:txBody>
          <a:bodyPr wrap="square" lIns="0" tIns="0" rIns="0" bIns="0" rtlCol="0" anchor="ctr"/>
          <a:lstStyle/>
          <a:p>
            <a:pPr marL="0" indent="0">
              <a:buNone/>
            </a:pPr>
            <a:r>
              <a:rPr lang="en-US" sz="1100" i="1" dirty="0">
                <a:solidFill>
                  <a:srgbClr val="ADC6E5"/>
                </a:solidFill>
              </a:rPr>
              <a:t>Transfert de compétences oublié · Gains non validés financièrement</a:t>
            </a:r>
            <a:endParaRPr lang="en-US" sz="1100" dirty="0"/>
          </a:p>
        </p:txBody>
      </p:sp>
      <p:sp>
        <p:nvSpPr>
          <p:cNvPr id="6" name="Shape 4"/>
          <p:cNvSpPr/>
          <p:nvPr/>
        </p:nvSpPr>
        <p:spPr>
          <a:xfrm>
            <a:off x="8339328" y="91440"/>
            <a:ext cx="658368" cy="512064"/>
          </a:xfrm>
          <a:prstGeom prst="rect">
            <a:avLst/>
          </a:prstGeom>
          <a:solidFill>
            <a:srgbClr val="856404"/>
          </a:solidFill>
          <a:ln w="12700">
            <a:solidFill>
              <a:srgbClr val="856404"/>
            </a:solidFill>
            <a:prstDash val="solid"/>
          </a:ln>
        </p:spPr>
        <p:txBody>
          <a:bodyPr/>
          <a:lstStyle/>
          <a:p>
            <a:endParaRPr lang="fr-FR"/>
          </a:p>
        </p:txBody>
      </p:sp>
      <p:sp>
        <p:nvSpPr>
          <p:cNvPr id="7" name="Text 5"/>
          <p:cNvSpPr/>
          <p:nvPr/>
        </p:nvSpPr>
        <p:spPr>
          <a:xfrm>
            <a:off x="8339328" y="91440"/>
            <a:ext cx="658368" cy="512064"/>
          </a:xfrm>
          <a:prstGeom prst="rect">
            <a:avLst/>
          </a:prstGeom>
          <a:noFill/>
          <a:ln/>
        </p:spPr>
        <p:txBody>
          <a:bodyPr wrap="square" lIns="0" tIns="0" rIns="0" bIns="0" rtlCol="0" anchor="ctr"/>
          <a:lstStyle/>
          <a:p>
            <a:pPr marL="0" indent="0" algn="ctr">
              <a:buNone/>
            </a:pPr>
            <a:r>
              <a:rPr lang="en-US" sz="1300" b="1" dirty="0">
                <a:solidFill>
                  <a:srgbClr val="1B3A6B"/>
                </a:solidFill>
              </a:rPr>
              <a:t>EO</a:t>
            </a:r>
            <a:endParaRPr lang="en-US" sz="1300" dirty="0"/>
          </a:p>
        </p:txBody>
      </p:sp>
      <p:sp>
        <p:nvSpPr>
          <p:cNvPr id="8" name="Shape 6"/>
          <p:cNvSpPr/>
          <p:nvPr/>
        </p:nvSpPr>
        <p:spPr>
          <a:xfrm>
            <a:off x="365760" y="822960"/>
            <a:ext cx="4160520" cy="347472"/>
          </a:xfrm>
          <a:prstGeom prst="rect">
            <a:avLst/>
          </a:prstGeom>
          <a:solidFill>
            <a:srgbClr val="5C2D91"/>
          </a:solidFill>
          <a:ln w="12700">
            <a:solidFill>
              <a:srgbClr val="5C2D91"/>
            </a:solidFill>
            <a:prstDash val="solid"/>
          </a:ln>
        </p:spPr>
        <p:txBody>
          <a:bodyPr/>
          <a:lstStyle/>
          <a:p>
            <a:endParaRPr lang="fr-FR"/>
          </a:p>
        </p:txBody>
      </p:sp>
      <p:sp>
        <p:nvSpPr>
          <p:cNvPr id="9" name="Text 7"/>
          <p:cNvSpPr/>
          <p:nvPr/>
        </p:nvSpPr>
        <p:spPr>
          <a:xfrm>
            <a:off x="457200" y="859536"/>
            <a:ext cx="3977640" cy="274320"/>
          </a:xfrm>
          <a:prstGeom prst="rect">
            <a:avLst/>
          </a:prstGeom>
          <a:noFill/>
          <a:ln/>
        </p:spPr>
        <p:txBody>
          <a:bodyPr wrap="square" lIns="0" tIns="0" rIns="0" bIns="0" rtlCol="0" anchor="ctr"/>
          <a:lstStyle/>
          <a:p>
            <a:pPr marL="0" indent="0">
              <a:buNone/>
            </a:pPr>
            <a:r>
              <a:rPr lang="en-US" sz="1000" b="1" dirty="0">
                <a:solidFill>
                  <a:srgbClr val="FFFFFF"/>
                </a:solidFill>
              </a:rPr>
              <a:t>ERREUR 05  ·  OUBLIER LE TRANSFERT DE COMPÉTENCES</a:t>
            </a:r>
            <a:endParaRPr lang="en-US" sz="1000" dirty="0"/>
          </a:p>
        </p:txBody>
      </p:sp>
      <p:sp>
        <p:nvSpPr>
          <p:cNvPr id="10" name="Shape 8"/>
          <p:cNvSpPr/>
          <p:nvPr/>
        </p:nvSpPr>
        <p:spPr>
          <a:xfrm>
            <a:off x="365760" y="1225296"/>
            <a:ext cx="4160520" cy="237744"/>
          </a:xfrm>
          <a:prstGeom prst="rect">
            <a:avLst/>
          </a:prstGeom>
          <a:solidFill>
            <a:srgbClr val="FDECEA"/>
          </a:solidFill>
          <a:ln w="12700">
            <a:solidFill>
              <a:srgbClr val="A93226"/>
            </a:solidFill>
            <a:prstDash val="solid"/>
          </a:ln>
        </p:spPr>
        <p:txBody>
          <a:bodyPr/>
          <a:lstStyle/>
          <a:p>
            <a:endParaRPr lang="fr-FR"/>
          </a:p>
        </p:txBody>
      </p:sp>
      <p:sp>
        <p:nvSpPr>
          <p:cNvPr id="11" name="Text 9"/>
          <p:cNvSpPr/>
          <p:nvPr/>
        </p:nvSpPr>
        <p:spPr>
          <a:xfrm>
            <a:off x="457200" y="1252728"/>
            <a:ext cx="3977640" cy="182880"/>
          </a:xfrm>
          <a:prstGeom prst="rect">
            <a:avLst/>
          </a:prstGeom>
          <a:noFill/>
          <a:ln/>
        </p:spPr>
        <p:txBody>
          <a:bodyPr wrap="square" lIns="0" tIns="0" rIns="0" bIns="0" rtlCol="0" anchor="ctr"/>
          <a:lstStyle/>
          <a:p>
            <a:pPr marL="0" indent="0">
              <a:buNone/>
            </a:pPr>
            <a:r>
              <a:rPr lang="en-US" sz="900" b="1" dirty="0">
                <a:solidFill>
                  <a:srgbClr val="A93226"/>
                </a:solidFill>
              </a:rPr>
              <a:t>✗  CE QUI SE PASSE :</a:t>
            </a:r>
            <a:endParaRPr lang="en-US" sz="900" dirty="0"/>
          </a:p>
        </p:txBody>
      </p:sp>
      <p:sp>
        <p:nvSpPr>
          <p:cNvPr id="12" name="Shape 10"/>
          <p:cNvSpPr/>
          <p:nvPr/>
        </p:nvSpPr>
        <p:spPr>
          <a:xfrm>
            <a:off x="365760" y="1490472"/>
            <a:ext cx="4160520" cy="347472"/>
          </a:xfrm>
          <a:prstGeom prst="rect">
            <a:avLst/>
          </a:prstGeom>
          <a:solidFill>
            <a:srgbClr val="FDECEA"/>
          </a:solidFill>
          <a:ln w="12700">
            <a:solidFill>
              <a:srgbClr val="A93226"/>
            </a:solidFill>
            <a:prstDash val="solid"/>
          </a:ln>
        </p:spPr>
        <p:txBody>
          <a:bodyPr/>
          <a:lstStyle/>
          <a:p>
            <a:endParaRPr lang="fr-FR"/>
          </a:p>
        </p:txBody>
      </p:sp>
      <p:sp>
        <p:nvSpPr>
          <p:cNvPr id="13" name="Text 11"/>
          <p:cNvSpPr/>
          <p:nvPr/>
        </p:nvSpPr>
        <p:spPr>
          <a:xfrm>
            <a:off x="475488" y="1517904"/>
            <a:ext cx="3941064" cy="292608"/>
          </a:xfrm>
          <a:prstGeom prst="rect">
            <a:avLst/>
          </a:prstGeom>
          <a:noFill/>
          <a:ln/>
        </p:spPr>
        <p:txBody>
          <a:bodyPr wrap="square" lIns="0" tIns="0" rIns="0" bIns="0" rtlCol="0" anchor="ctr"/>
          <a:lstStyle/>
          <a:p>
            <a:pPr marL="0" indent="0">
              <a:buNone/>
            </a:pPr>
            <a:r>
              <a:rPr lang="en-US" sz="900" b="1" dirty="0">
                <a:solidFill>
                  <a:srgbClr val="A93226"/>
                </a:solidFill>
              </a:rPr>
              <a:t>—  </a:t>
            </a:r>
            <a:r>
              <a:rPr lang="en-US" sz="900" dirty="0">
                <a:solidFill>
                  <a:srgbClr val="2C2C2C"/>
                </a:solidFill>
              </a:rPr>
              <a:t>Consultant partant sans former de relais internes</a:t>
            </a:r>
            <a:endParaRPr lang="en-US" sz="900" dirty="0"/>
          </a:p>
        </p:txBody>
      </p:sp>
      <p:sp>
        <p:nvSpPr>
          <p:cNvPr id="14" name="Shape 12"/>
          <p:cNvSpPr/>
          <p:nvPr/>
        </p:nvSpPr>
        <p:spPr>
          <a:xfrm>
            <a:off x="365760" y="1874520"/>
            <a:ext cx="4160520" cy="347472"/>
          </a:xfrm>
          <a:prstGeom prst="rect">
            <a:avLst/>
          </a:prstGeom>
          <a:solidFill>
            <a:srgbClr val="FFFFFF"/>
          </a:solidFill>
          <a:ln w="12700">
            <a:solidFill>
              <a:srgbClr val="A93226"/>
            </a:solidFill>
            <a:prstDash val="solid"/>
          </a:ln>
        </p:spPr>
        <p:txBody>
          <a:bodyPr/>
          <a:lstStyle/>
          <a:p>
            <a:endParaRPr lang="fr-FR"/>
          </a:p>
        </p:txBody>
      </p:sp>
      <p:sp>
        <p:nvSpPr>
          <p:cNvPr id="15" name="Text 13"/>
          <p:cNvSpPr/>
          <p:nvPr/>
        </p:nvSpPr>
        <p:spPr>
          <a:xfrm>
            <a:off x="475488" y="1901952"/>
            <a:ext cx="3941064" cy="292608"/>
          </a:xfrm>
          <a:prstGeom prst="rect">
            <a:avLst/>
          </a:prstGeom>
          <a:noFill/>
          <a:ln/>
        </p:spPr>
        <p:txBody>
          <a:bodyPr wrap="square" lIns="0" tIns="0" rIns="0" bIns="0" rtlCol="0" anchor="ctr"/>
          <a:lstStyle/>
          <a:p>
            <a:pPr marL="0" indent="0">
              <a:buNone/>
            </a:pPr>
            <a:r>
              <a:rPr lang="en-US" sz="900" b="1" dirty="0">
                <a:solidFill>
                  <a:srgbClr val="A93226"/>
                </a:solidFill>
              </a:rPr>
              <a:t>—  </a:t>
            </a:r>
            <a:r>
              <a:rPr lang="en-US" sz="900" dirty="0">
                <a:solidFill>
                  <a:srgbClr val="2C2C2C"/>
                </a:solidFill>
              </a:rPr>
              <a:t>Focus sur les résultats à court terme, pas sur l'autonomie</a:t>
            </a:r>
            <a:endParaRPr lang="en-US" sz="900" dirty="0"/>
          </a:p>
        </p:txBody>
      </p:sp>
      <p:sp>
        <p:nvSpPr>
          <p:cNvPr id="16" name="Shape 14"/>
          <p:cNvSpPr/>
          <p:nvPr/>
        </p:nvSpPr>
        <p:spPr>
          <a:xfrm>
            <a:off x="365760" y="2258568"/>
            <a:ext cx="4160520" cy="347472"/>
          </a:xfrm>
          <a:prstGeom prst="rect">
            <a:avLst/>
          </a:prstGeom>
          <a:solidFill>
            <a:srgbClr val="FDECEA"/>
          </a:solidFill>
          <a:ln w="12700">
            <a:solidFill>
              <a:srgbClr val="A93226"/>
            </a:solidFill>
            <a:prstDash val="solid"/>
          </a:ln>
        </p:spPr>
        <p:txBody>
          <a:bodyPr/>
          <a:lstStyle/>
          <a:p>
            <a:endParaRPr lang="fr-FR"/>
          </a:p>
        </p:txBody>
      </p:sp>
      <p:sp>
        <p:nvSpPr>
          <p:cNvPr id="17" name="Text 15"/>
          <p:cNvSpPr/>
          <p:nvPr/>
        </p:nvSpPr>
        <p:spPr>
          <a:xfrm>
            <a:off x="475488" y="2286000"/>
            <a:ext cx="3941064" cy="292608"/>
          </a:xfrm>
          <a:prstGeom prst="rect">
            <a:avLst/>
          </a:prstGeom>
          <a:noFill/>
          <a:ln/>
        </p:spPr>
        <p:txBody>
          <a:bodyPr wrap="square" lIns="0" tIns="0" rIns="0" bIns="0" rtlCol="0" anchor="ctr"/>
          <a:lstStyle/>
          <a:p>
            <a:pPr marL="0" indent="0">
              <a:buNone/>
            </a:pPr>
            <a:r>
              <a:rPr lang="en-US" sz="900" b="1" dirty="0">
                <a:solidFill>
                  <a:srgbClr val="A93226"/>
                </a:solidFill>
              </a:rPr>
              <a:t>—  </a:t>
            </a:r>
            <a:r>
              <a:rPr lang="en-US" sz="900" dirty="0">
                <a:solidFill>
                  <a:srgbClr val="2C2C2C"/>
                </a:solidFill>
              </a:rPr>
              <a:t>Confusion entre former (savoir) et coacher (autonomie)</a:t>
            </a:r>
            <a:endParaRPr lang="en-US" sz="900" dirty="0"/>
          </a:p>
        </p:txBody>
      </p:sp>
      <p:sp>
        <p:nvSpPr>
          <p:cNvPr id="18" name="Shape 16"/>
          <p:cNvSpPr/>
          <p:nvPr/>
        </p:nvSpPr>
        <p:spPr>
          <a:xfrm>
            <a:off x="365760" y="2651760"/>
            <a:ext cx="4160520" cy="237744"/>
          </a:xfrm>
          <a:prstGeom prst="rect">
            <a:avLst/>
          </a:prstGeom>
          <a:solidFill>
            <a:srgbClr val="E6F4EA"/>
          </a:solidFill>
          <a:ln w="12700">
            <a:solidFill>
              <a:srgbClr val="1E5E2A"/>
            </a:solidFill>
            <a:prstDash val="solid"/>
          </a:ln>
        </p:spPr>
        <p:txBody>
          <a:bodyPr/>
          <a:lstStyle/>
          <a:p>
            <a:endParaRPr lang="fr-FR"/>
          </a:p>
        </p:txBody>
      </p:sp>
      <p:sp>
        <p:nvSpPr>
          <p:cNvPr id="19" name="Text 17"/>
          <p:cNvSpPr/>
          <p:nvPr/>
        </p:nvSpPr>
        <p:spPr>
          <a:xfrm>
            <a:off x="457200" y="2679192"/>
            <a:ext cx="3977640" cy="182880"/>
          </a:xfrm>
          <a:prstGeom prst="rect">
            <a:avLst/>
          </a:prstGeom>
          <a:noFill/>
          <a:ln/>
        </p:spPr>
        <p:txBody>
          <a:bodyPr wrap="square" lIns="0" tIns="0" rIns="0" bIns="0" rtlCol="0" anchor="ctr"/>
          <a:lstStyle/>
          <a:p>
            <a:pPr marL="0" indent="0">
              <a:buNone/>
            </a:pPr>
            <a:r>
              <a:rPr lang="en-US" sz="900" b="1" dirty="0">
                <a:solidFill>
                  <a:srgbClr val="1E5E2A"/>
                </a:solidFill>
              </a:rPr>
              <a:t>✓  LA PARADE :</a:t>
            </a:r>
            <a:endParaRPr lang="en-US" sz="900" dirty="0"/>
          </a:p>
        </p:txBody>
      </p:sp>
      <p:sp>
        <p:nvSpPr>
          <p:cNvPr id="20" name="Shape 18"/>
          <p:cNvSpPr/>
          <p:nvPr/>
        </p:nvSpPr>
        <p:spPr>
          <a:xfrm>
            <a:off x="365760" y="2916936"/>
            <a:ext cx="4160520" cy="347472"/>
          </a:xfrm>
          <a:prstGeom prst="rect">
            <a:avLst/>
          </a:prstGeom>
          <a:solidFill>
            <a:srgbClr val="E6F4EA"/>
          </a:solidFill>
          <a:ln w="12700">
            <a:solidFill>
              <a:srgbClr val="1E5E2A"/>
            </a:solidFill>
            <a:prstDash val="solid"/>
          </a:ln>
        </p:spPr>
        <p:txBody>
          <a:bodyPr/>
          <a:lstStyle/>
          <a:p>
            <a:endParaRPr lang="fr-FR"/>
          </a:p>
        </p:txBody>
      </p:sp>
      <p:sp>
        <p:nvSpPr>
          <p:cNvPr id="21" name="Text 19"/>
          <p:cNvSpPr/>
          <p:nvPr/>
        </p:nvSpPr>
        <p:spPr>
          <a:xfrm>
            <a:off x="475488" y="2944368"/>
            <a:ext cx="3941064" cy="292608"/>
          </a:xfrm>
          <a:prstGeom prst="rect">
            <a:avLst/>
          </a:prstGeom>
          <a:noFill/>
          <a:ln/>
        </p:spPr>
        <p:txBody>
          <a:bodyPr wrap="square" lIns="0" tIns="0" rIns="0" bIns="0" rtlCol="0" anchor="ctr"/>
          <a:lstStyle/>
          <a:p>
            <a:pPr marL="0" indent="0">
              <a:buNone/>
            </a:pPr>
            <a:r>
              <a:rPr lang="en-US" sz="900" b="1" dirty="0">
                <a:solidFill>
                  <a:srgbClr val="1E5E2A"/>
                </a:solidFill>
              </a:rPr>
              <a:t>✓  </a:t>
            </a:r>
            <a:r>
              <a:rPr lang="en-US" sz="900" dirty="0">
                <a:solidFill>
                  <a:srgbClr val="2C2C2C"/>
                </a:solidFill>
              </a:rPr>
              <a:t>Identifier dès le cadrage ≥2 champions internes potentiels</a:t>
            </a:r>
            <a:endParaRPr lang="en-US" sz="900" dirty="0"/>
          </a:p>
        </p:txBody>
      </p:sp>
      <p:sp>
        <p:nvSpPr>
          <p:cNvPr id="22" name="Shape 20"/>
          <p:cNvSpPr/>
          <p:nvPr/>
        </p:nvSpPr>
        <p:spPr>
          <a:xfrm>
            <a:off x="365760" y="3300984"/>
            <a:ext cx="4160520" cy="347472"/>
          </a:xfrm>
          <a:prstGeom prst="rect">
            <a:avLst/>
          </a:prstGeom>
          <a:solidFill>
            <a:srgbClr val="FFFFFF"/>
          </a:solidFill>
          <a:ln w="12700">
            <a:solidFill>
              <a:srgbClr val="1E5E2A"/>
            </a:solidFill>
            <a:prstDash val="solid"/>
          </a:ln>
        </p:spPr>
        <p:txBody>
          <a:bodyPr/>
          <a:lstStyle/>
          <a:p>
            <a:endParaRPr lang="fr-FR"/>
          </a:p>
        </p:txBody>
      </p:sp>
      <p:sp>
        <p:nvSpPr>
          <p:cNvPr id="23" name="Text 21"/>
          <p:cNvSpPr/>
          <p:nvPr/>
        </p:nvSpPr>
        <p:spPr>
          <a:xfrm>
            <a:off x="475488" y="3328416"/>
            <a:ext cx="3941064" cy="292608"/>
          </a:xfrm>
          <a:prstGeom prst="rect">
            <a:avLst/>
          </a:prstGeom>
          <a:noFill/>
          <a:ln/>
        </p:spPr>
        <p:txBody>
          <a:bodyPr wrap="square" lIns="0" tIns="0" rIns="0" bIns="0" rtlCol="0" anchor="ctr"/>
          <a:lstStyle/>
          <a:p>
            <a:pPr marL="0" indent="0">
              <a:buNone/>
            </a:pPr>
            <a:r>
              <a:rPr lang="en-US" sz="900" b="1" dirty="0">
                <a:solidFill>
                  <a:srgbClr val="1E5E2A"/>
                </a:solidFill>
              </a:rPr>
              <a:t>✓  </a:t>
            </a:r>
            <a:r>
              <a:rPr lang="en-US" sz="900" dirty="0">
                <a:solidFill>
                  <a:srgbClr val="2C2C2C"/>
                </a:solidFill>
              </a:rPr>
              <a:t>Délégation progressive des responsabilités par la pratique accompagnée</a:t>
            </a:r>
            <a:endParaRPr lang="en-US" sz="900" dirty="0"/>
          </a:p>
        </p:txBody>
      </p:sp>
      <p:sp>
        <p:nvSpPr>
          <p:cNvPr id="24" name="Shape 22"/>
          <p:cNvSpPr/>
          <p:nvPr/>
        </p:nvSpPr>
        <p:spPr>
          <a:xfrm>
            <a:off x="365760" y="3685032"/>
            <a:ext cx="4160520" cy="347472"/>
          </a:xfrm>
          <a:prstGeom prst="rect">
            <a:avLst/>
          </a:prstGeom>
          <a:solidFill>
            <a:srgbClr val="E6F4EA"/>
          </a:solidFill>
          <a:ln w="12700">
            <a:solidFill>
              <a:srgbClr val="1E5E2A"/>
            </a:solidFill>
            <a:prstDash val="solid"/>
          </a:ln>
        </p:spPr>
        <p:txBody>
          <a:bodyPr/>
          <a:lstStyle/>
          <a:p>
            <a:endParaRPr lang="fr-FR"/>
          </a:p>
        </p:txBody>
      </p:sp>
      <p:sp>
        <p:nvSpPr>
          <p:cNvPr id="25" name="Text 23"/>
          <p:cNvSpPr/>
          <p:nvPr/>
        </p:nvSpPr>
        <p:spPr>
          <a:xfrm>
            <a:off x="475488" y="3712464"/>
            <a:ext cx="3941064" cy="292608"/>
          </a:xfrm>
          <a:prstGeom prst="rect">
            <a:avLst/>
          </a:prstGeom>
          <a:noFill/>
          <a:ln/>
        </p:spPr>
        <p:txBody>
          <a:bodyPr wrap="square" lIns="0" tIns="0" rIns="0" bIns="0" rtlCol="0" anchor="ctr"/>
          <a:lstStyle/>
          <a:p>
            <a:pPr marL="0" indent="0">
              <a:buNone/>
            </a:pPr>
            <a:r>
              <a:rPr lang="en-US" sz="900" b="1" dirty="0">
                <a:solidFill>
                  <a:srgbClr val="1E5E2A"/>
                </a:solidFill>
              </a:rPr>
              <a:t>✓  </a:t>
            </a:r>
            <a:r>
              <a:rPr lang="en-US" sz="900" dirty="0">
                <a:solidFill>
                  <a:srgbClr val="2C2C2C"/>
                </a:solidFill>
              </a:rPr>
              <a:t>Plan de suivi post-mission J+30/60/90 contractualisé</a:t>
            </a:r>
            <a:endParaRPr lang="en-US" sz="900" dirty="0"/>
          </a:p>
        </p:txBody>
      </p:sp>
      <p:sp>
        <p:nvSpPr>
          <p:cNvPr id="26" name="Shape 24"/>
          <p:cNvSpPr/>
          <p:nvPr/>
        </p:nvSpPr>
        <p:spPr>
          <a:xfrm>
            <a:off x="365760" y="4069080"/>
            <a:ext cx="4160520" cy="347472"/>
          </a:xfrm>
          <a:prstGeom prst="rect">
            <a:avLst/>
          </a:prstGeom>
          <a:solidFill>
            <a:srgbClr val="FFFFFF"/>
          </a:solidFill>
          <a:ln w="12700">
            <a:solidFill>
              <a:srgbClr val="1E5E2A"/>
            </a:solidFill>
            <a:prstDash val="solid"/>
          </a:ln>
        </p:spPr>
        <p:txBody>
          <a:bodyPr/>
          <a:lstStyle/>
          <a:p>
            <a:endParaRPr lang="fr-FR"/>
          </a:p>
        </p:txBody>
      </p:sp>
      <p:sp>
        <p:nvSpPr>
          <p:cNvPr id="27" name="Text 25"/>
          <p:cNvSpPr/>
          <p:nvPr/>
        </p:nvSpPr>
        <p:spPr>
          <a:xfrm>
            <a:off x="475488" y="4096512"/>
            <a:ext cx="3941064" cy="292608"/>
          </a:xfrm>
          <a:prstGeom prst="rect">
            <a:avLst/>
          </a:prstGeom>
          <a:noFill/>
          <a:ln/>
        </p:spPr>
        <p:txBody>
          <a:bodyPr wrap="square" lIns="0" tIns="0" rIns="0" bIns="0" rtlCol="0" anchor="ctr"/>
          <a:lstStyle/>
          <a:p>
            <a:pPr marL="0" indent="0">
              <a:buNone/>
            </a:pPr>
            <a:r>
              <a:rPr lang="en-US" sz="900" b="1" dirty="0">
                <a:solidFill>
                  <a:srgbClr val="1E5E2A"/>
                </a:solidFill>
              </a:rPr>
              <a:t>✓  </a:t>
            </a:r>
            <a:r>
              <a:rPr lang="en-US" sz="900" dirty="0">
                <a:solidFill>
                  <a:srgbClr val="2C2C2C"/>
                </a:solidFill>
              </a:rPr>
              <a:t>Documenter les savoir-faire dans des standards accessibles</a:t>
            </a:r>
            <a:endParaRPr lang="en-US" sz="900" dirty="0"/>
          </a:p>
        </p:txBody>
      </p:sp>
      <p:sp>
        <p:nvSpPr>
          <p:cNvPr id="28" name="Shape 26"/>
          <p:cNvSpPr/>
          <p:nvPr/>
        </p:nvSpPr>
        <p:spPr>
          <a:xfrm>
            <a:off x="4709160" y="822960"/>
            <a:ext cx="4160520" cy="347472"/>
          </a:xfrm>
          <a:prstGeom prst="rect">
            <a:avLst/>
          </a:prstGeom>
          <a:solidFill>
            <a:srgbClr val="C55A11"/>
          </a:solidFill>
          <a:ln w="12700">
            <a:solidFill>
              <a:srgbClr val="C55A11"/>
            </a:solidFill>
            <a:prstDash val="solid"/>
          </a:ln>
        </p:spPr>
        <p:txBody>
          <a:bodyPr/>
          <a:lstStyle/>
          <a:p>
            <a:endParaRPr lang="fr-FR"/>
          </a:p>
        </p:txBody>
      </p:sp>
      <p:sp>
        <p:nvSpPr>
          <p:cNvPr id="29" name="Text 27"/>
          <p:cNvSpPr/>
          <p:nvPr/>
        </p:nvSpPr>
        <p:spPr>
          <a:xfrm>
            <a:off x="4800600" y="859536"/>
            <a:ext cx="3977640" cy="274320"/>
          </a:xfrm>
          <a:prstGeom prst="rect">
            <a:avLst/>
          </a:prstGeom>
          <a:noFill/>
          <a:ln/>
        </p:spPr>
        <p:txBody>
          <a:bodyPr wrap="square" lIns="0" tIns="0" rIns="0" bIns="0" rtlCol="0" anchor="ctr"/>
          <a:lstStyle/>
          <a:p>
            <a:pPr marL="0" indent="0">
              <a:buNone/>
            </a:pPr>
            <a:r>
              <a:rPr lang="en-US" sz="1000" b="1" dirty="0">
                <a:solidFill>
                  <a:srgbClr val="FFFFFF"/>
                </a:solidFill>
              </a:rPr>
              <a:t>ERREUR 06  ·  GAINS NON VALIDÉS FINANCIÈREMENT</a:t>
            </a:r>
            <a:endParaRPr lang="en-US" sz="1000" dirty="0"/>
          </a:p>
        </p:txBody>
      </p:sp>
      <p:sp>
        <p:nvSpPr>
          <p:cNvPr id="30" name="Shape 28"/>
          <p:cNvSpPr/>
          <p:nvPr/>
        </p:nvSpPr>
        <p:spPr>
          <a:xfrm>
            <a:off x="4709160" y="1225296"/>
            <a:ext cx="4160520" cy="237744"/>
          </a:xfrm>
          <a:prstGeom prst="rect">
            <a:avLst/>
          </a:prstGeom>
          <a:solidFill>
            <a:srgbClr val="FDECEA"/>
          </a:solidFill>
          <a:ln w="12700">
            <a:solidFill>
              <a:srgbClr val="A93226"/>
            </a:solidFill>
            <a:prstDash val="solid"/>
          </a:ln>
        </p:spPr>
        <p:txBody>
          <a:bodyPr/>
          <a:lstStyle/>
          <a:p>
            <a:endParaRPr lang="fr-FR"/>
          </a:p>
        </p:txBody>
      </p:sp>
      <p:sp>
        <p:nvSpPr>
          <p:cNvPr id="31" name="Text 29"/>
          <p:cNvSpPr/>
          <p:nvPr/>
        </p:nvSpPr>
        <p:spPr>
          <a:xfrm>
            <a:off x="4800600" y="1252728"/>
            <a:ext cx="3977640" cy="182880"/>
          </a:xfrm>
          <a:prstGeom prst="rect">
            <a:avLst/>
          </a:prstGeom>
          <a:noFill/>
          <a:ln/>
        </p:spPr>
        <p:txBody>
          <a:bodyPr wrap="square" lIns="0" tIns="0" rIns="0" bIns="0" rtlCol="0" anchor="ctr"/>
          <a:lstStyle/>
          <a:p>
            <a:pPr marL="0" indent="0">
              <a:buNone/>
            </a:pPr>
            <a:r>
              <a:rPr lang="en-US" sz="900" b="1" dirty="0">
                <a:solidFill>
                  <a:srgbClr val="A93226"/>
                </a:solidFill>
              </a:rPr>
              <a:t>✗  CE QUI SE PASSE :</a:t>
            </a:r>
            <a:endParaRPr lang="en-US" sz="900" dirty="0"/>
          </a:p>
        </p:txBody>
      </p:sp>
      <p:sp>
        <p:nvSpPr>
          <p:cNvPr id="32" name="Shape 30"/>
          <p:cNvSpPr/>
          <p:nvPr/>
        </p:nvSpPr>
        <p:spPr>
          <a:xfrm>
            <a:off x="4709160" y="1490472"/>
            <a:ext cx="4160520" cy="347472"/>
          </a:xfrm>
          <a:prstGeom prst="rect">
            <a:avLst/>
          </a:prstGeom>
          <a:solidFill>
            <a:srgbClr val="FDECEA"/>
          </a:solidFill>
          <a:ln w="12700">
            <a:solidFill>
              <a:srgbClr val="A93226"/>
            </a:solidFill>
            <a:prstDash val="solid"/>
          </a:ln>
        </p:spPr>
        <p:txBody>
          <a:bodyPr/>
          <a:lstStyle/>
          <a:p>
            <a:endParaRPr lang="fr-FR"/>
          </a:p>
        </p:txBody>
      </p:sp>
      <p:sp>
        <p:nvSpPr>
          <p:cNvPr id="33" name="Text 31"/>
          <p:cNvSpPr/>
          <p:nvPr/>
        </p:nvSpPr>
        <p:spPr>
          <a:xfrm>
            <a:off x="4818888" y="1517904"/>
            <a:ext cx="3941064" cy="292608"/>
          </a:xfrm>
          <a:prstGeom prst="rect">
            <a:avLst/>
          </a:prstGeom>
          <a:noFill/>
          <a:ln/>
        </p:spPr>
        <p:txBody>
          <a:bodyPr wrap="square" lIns="0" tIns="0" rIns="0" bIns="0" rtlCol="0" anchor="ctr"/>
          <a:lstStyle/>
          <a:p>
            <a:pPr marL="0" indent="0">
              <a:buNone/>
            </a:pPr>
            <a:r>
              <a:rPr lang="en-US" sz="900" b="1" dirty="0">
                <a:solidFill>
                  <a:srgbClr val="A93226"/>
                </a:solidFill>
              </a:rPr>
              <a:t>—  </a:t>
            </a:r>
            <a:r>
              <a:rPr lang="en-US" sz="900" dirty="0">
                <a:solidFill>
                  <a:srgbClr val="2C2C2C"/>
                </a:solidFill>
              </a:rPr>
              <a:t>Estimation des gains basées sur des calculs non alignés avec la comptabilité</a:t>
            </a:r>
            <a:endParaRPr lang="en-US" sz="900" dirty="0"/>
          </a:p>
        </p:txBody>
      </p:sp>
      <p:sp>
        <p:nvSpPr>
          <p:cNvPr id="34" name="Shape 32"/>
          <p:cNvSpPr/>
          <p:nvPr/>
        </p:nvSpPr>
        <p:spPr>
          <a:xfrm>
            <a:off x="4709160" y="1874520"/>
            <a:ext cx="4160520" cy="347472"/>
          </a:xfrm>
          <a:prstGeom prst="rect">
            <a:avLst/>
          </a:prstGeom>
          <a:solidFill>
            <a:srgbClr val="FFFFFF"/>
          </a:solidFill>
          <a:ln w="12700">
            <a:solidFill>
              <a:srgbClr val="A93226"/>
            </a:solidFill>
            <a:prstDash val="solid"/>
          </a:ln>
        </p:spPr>
        <p:txBody>
          <a:bodyPr/>
          <a:lstStyle/>
          <a:p>
            <a:endParaRPr lang="fr-FR"/>
          </a:p>
        </p:txBody>
      </p:sp>
      <p:sp>
        <p:nvSpPr>
          <p:cNvPr id="35" name="Text 33"/>
          <p:cNvSpPr/>
          <p:nvPr/>
        </p:nvSpPr>
        <p:spPr>
          <a:xfrm>
            <a:off x="4818888" y="1901952"/>
            <a:ext cx="3941064" cy="292608"/>
          </a:xfrm>
          <a:prstGeom prst="rect">
            <a:avLst/>
          </a:prstGeom>
          <a:noFill/>
          <a:ln/>
        </p:spPr>
        <p:txBody>
          <a:bodyPr wrap="square" lIns="0" tIns="0" rIns="0" bIns="0" rtlCol="0" anchor="ctr"/>
          <a:lstStyle/>
          <a:p>
            <a:pPr marL="0" indent="0">
              <a:buNone/>
            </a:pPr>
            <a:r>
              <a:rPr lang="en-US" sz="900" b="1" dirty="0">
                <a:solidFill>
                  <a:srgbClr val="A93226"/>
                </a:solidFill>
              </a:rPr>
              <a:t>—  </a:t>
            </a:r>
            <a:r>
              <a:rPr lang="en-US" sz="900" dirty="0">
                <a:solidFill>
                  <a:srgbClr val="2C2C2C"/>
                </a:solidFill>
              </a:rPr>
              <a:t>Contestation ultérieure par le contrôle de gestion</a:t>
            </a:r>
            <a:endParaRPr lang="en-US" sz="900" dirty="0"/>
          </a:p>
        </p:txBody>
      </p:sp>
      <p:sp>
        <p:nvSpPr>
          <p:cNvPr id="36" name="Shape 34"/>
          <p:cNvSpPr/>
          <p:nvPr/>
        </p:nvSpPr>
        <p:spPr>
          <a:xfrm>
            <a:off x="4709160" y="2258568"/>
            <a:ext cx="4160520" cy="347472"/>
          </a:xfrm>
          <a:prstGeom prst="rect">
            <a:avLst/>
          </a:prstGeom>
          <a:solidFill>
            <a:srgbClr val="FDECEA"/>
          </a:solidFill>
          <a:ln w="12700">
            <a:solidFill>
              <a:srgbClr val="A93226"/>
            </a:solidFill>
            <a:prstDash val="solid"/>
          </a:ln>
        </p:spPr>
        <p:txBody>
          <a:bodyPr/>
          <a:lstStyle/>
          <a:p>
            <a:endParaRPr lang="fr-FR"/>
          </a:p>
        </p:txBody>
      </p:sp>
      <p:sp>
        <p:nvSpPr>
          <p:cNvPr id="37" name="Text 35"/>
          <p:cNvSpPr/>
          <p:nvPr/>
        </p:nvSpPr>
        <p:spPr>
          <a:xfrm>
            <a:off x="4818888" y="2286000"/>
            <a:ext cx="3941064" cy="292608"/>
          </a:xfrm>
          <a:prstGeom prst="rect">
            <a:avLst/>
          </a:prstGeom>
          <a:noFill/>
          <a:ln/>
        </p:spPr>
        <p:txBody>
          <a:bodyPr wrap="square" lIns="0" tIns="0" rIns="0" bIns="0" rtlCol="0" anchor="ctr"/>
          <a:lstStyle/>
          <a:p>
            <a:pPr marL="0" indent="0">
              <a:buNone/>
            </a:pPr>
            <a:r>
              <a:rPr lang="en-US" sz="900" b="1" dirty="0">
                <a:solidFill>
                  <a:srgbClr val="A93226"/>
                </a:solidFill>
              </a:rPr>
              <a:t>—  </a:t>
            </a:r>
            <a:r>
              <a:rPr lang="en-US" sz="900" dirty="0">
                <a:solidFill>
                  <a:srgbClr val="2C2C2C"/>
                </a:solidFill>
              </a:rPr>
              <a:t>Remise en cause publique des résultats annoncés</a:t>
            </a:r>
            <a:endParaRPr lang="en-US" sz="900" dirty="0"/>
          </a:p>
        </p:txBody>
      </p:sp>
      <p:sp>
        <p:nvSpPr>
          <p:cNvPr id="38" name="Shape 36"/>
          <p:cNvSpPr/>
          <p:nvPr/>
        </p:nvSpPr>
        <p:spPr>
          <a:xfrm>
            <a:off x="4709160" y="2651760"/>
            <a:ext cx="4160520" cy="237744"/>
          </a:xfrm>
          <a:prstGeom prst="rect">
            <a:avLst/>
          </a:prstGeom>
          <a:solidFill>
            <a:srgbClr val="E6F4EA"/>
          </a:solidFill>
          <a:ln w="12700">
            <a:solidFill>
              <a:srgbClr val="1E5E2A"/>
            </a:solidFill>
            <a:prstDash val="solid"/>
          </a:ln>
        </p:spPr>
        <p:txBody>
          <a:bodyPr/>
          <a:lstStyle/>
          <a:p>
            <a:endParaRPr lang="fr-FR"/>
          </a:p>
        </p:txBody>
      </p:sp>
      <p:sp>
        <p:nvSpPr>
          <p:cNvPr id="39" name="Text 37"/>
          <p:cNvSpPr/>
          <p:nvPr/>
        </p:nvSpPr>
        <p:spPr>
          <a:xfrm>
            <a:off x="4800600" y="2679192"/>
            <a:ext cx="3977640" cy="182880"/>
          </a:xfrm>
          <a:prstGeom prst="rect">
            <a:avLst/>
          </a:prstGeom>
          <a:noFill/>
          <a:ln/>
        </p:spPr>
        <p:txBody>
          <a:bodyPr wrap="square" lIns="0" tIns="0" rIns="0" bIns="0" rtlCol="0" anchor="ctr"/>
          <a:lstStyle/>
          <a:p>
            <a:pPr marL="0" indent="0">
              <a:buNone/>
            </a:pPr>
            <a:r>
              <a:rPr lang="en-US" sz="900" b="1" dirty="0">
                <a:solidFill>
                  <a:srgbClr val="1E5E2A"/>
                </a:solidFill>
              </a:rPr>
              <a:t>✓  LA PARADE :</a:t>
            </a:r>
            <a:endParaRPr lang="en-US" sz="900" dirty="0"/>
          </a:p>
        </p:txBody>
      </p:sp>
      <p:sp>
        <p:nvSpPr>
          <p:cNvPr id="40" name="Shape 38"/>
          <p:cNvSpPr/>
          <p:nvPr/>
        </p:nvSpPr>
        <p:spPr>
          <a:xfrm>
            <a:off x="4709160" y="2916936"/>
            <a:ext cx="4160520" cy="347472"/>
          </a:xfrm>
          <a:prstGeom prst="rect">
            <a:avLst/>
          </a:prstGeom>
          <a:solidFill>
            <a:srgbClr val="E6F4EA"/>
          </a:solidFill>
          <a:ln w="12700">
            <a:solidFill>
              <a:srgbClr val="1E5E2A"/>
            </a:solidFill>
            <a:prstDash val="solid"/>
          </a:ln>
        </p:spPr>
        <p:txBody>
          <a:bodyPr/>
          <a:lstStyle/>
          <a:p>
            <a:endParaRPr lang="fr-FR"/>
          </a:p>
        </p:txBody>
      </p:sp>
      <p:sp>
        <p:nvSpPr>
          <p:cNvPr id="41" name="Text 39"/>
          <p:cNvSpPr/>
          <p:nvPr/>
        </p:nvSpPr>
        <p:spPr>
          <a:xfrm>
            <a:off x="4818888" y="2944368"/>
            <a:ext cx="3941064" cy="292608"/>
          </a:xfrm>
          <a:prstGeom prst="rect">
            <a:avLst/>
          </a:prstGeom>
          <a:noFill/>
          <a:ln/>
        </p:spPr>
        <p:txBody>
          <a:bodyPr wrap="square" lIns="0" tIns="0" rIns="0" bIns="0" rtlCol="0" anchor="ctr"/>
          <a:lstStyle/>
          <a:p>
            <a:pPr marL="0" indent="0">
              <a:buNone/>
            </a:pPr>
            <a:r>
              <a:rPr lang="en-US" sz="900" b="1" dirty="0">
                <a:solidFill>
                  <a:srgbClr val="1E5E2A"/>
                </a:solidFill>
              </a:rPr>
              <a:t>✓  </a:t>
            </a:r>
            <a:r>
              <a:rPr lang="en-US" sz="900" dirty="0">
                <a:solidFill>
                  <a:srgbClr val="2C2C2C"/>
                </a:solidFill>
              </a:rPr>
              <a:t>Impliquer le contrôle de gestion dès la définition des objectifs</a:t>
            </a:r>
            <a:endParaRPr lang="en-US" sz="900" dirty="0"/>
          </a:p>
        </p:txBody>
      </p:sp>
      <p:sp>
        <p:nvSpPr>
          <p:cNvPr id="42" name="Shape 40"/>
          <p:cNvSpPr/>
          <p:nvPr/>
        </p:nvSpPr>
        <p:spPr>
          <a:xfrm>
            <a:off x="4709160" y="3300984"/>
            <a:ext cx="4160520" cy="347472"/>
          </a:xfrm>
          <a:prstGeom prst="rect">
            <a:avLst/>
          </a:prstGeom>
          <a:solidFill>
            <a:srgbClr val="FFFFFF"/>
          </a:solidFill>
          <a:ln w="12700">
            <a:solidFill>
              <a:srgbClr val="1E5E2A"/>
            </a:solidFill>
            <a:prstDash val="solid"/>
          </a:ln>
        </p:spPr>
        <p:txBody>
          <a:bodyPr/>
          <a:lstStyle/>
          <a:p>
            <a:endParaRPr lang="fr-FR"/>
          </a:p>
        </p:txBody>
      </p:sp>
      <p:sp>
        <p:nvSpPr>
          <p:cNvPr id="43" name="Text 41"/>
          <p:cNvSpPr/>
          <p:nvPr/>
        </p:nvSpPr>
        <p:spPr>
          <a:xfrm>
            <a:off x="4818888" y="3328416"/>
            <a:ext cx="3941064" cy="292608"/>
          </a:xfrm>
          <a:prstGeom prst="rect">
            <a:avLst/>
          </a:prstGeom>
          <a:noFill/>
          <a:ln/>
        </p:spPr>
        <p:txBody>
          <a:bodyPr wrap="square" lIns="0" tIns="0" rIns="0" bIns="0" rtlCol="0" anchor="ctr"/>
          <a:lstStyle/>
          <a:p>
            <a:pPr marL="0" indent="0">
              <a:buNone/>
            </a:pPr>
            <a:r>
              <a:rPr lang="en-US" sz="900" b="1" dirty="0">
                <a:solidFill>
                  <a:srgbClr val="1E5E2A"/>
                </a:solidFill>
              </a:rPr>
              <a:t>✓  </a:t>
            </a:r>
            <a:r>
              <a:rPr lang="en-US" sz="900" dirty="0">
                <a:solidFill>
                  <a:srgbClr val="2C2C2C"/>
                </a:solidFill>
              </a:rPr>
              <a:t>Distinguer gains 'durs' (traçables) et gains 'mous' (productivité libérée)</a:t>
            </a:r>
            <a:endParaRPr lang="en-US" sz="900" dirty="0"/>
          </a:p>
        </p:txBody>
      </p:sp>
      <p:sp>
        <p:nvSpPr>
          <p:cNvPr id="44" name="Shape 42"/>
          <p:cNvSpPr/>
          <p:nvPr/>
        </p:nvSpPr>
        <p:spPr>
          <a:xfrm>
            <a:off x="4709160" y="3685032"/>
            <a:ext cx="4160520" cy="347472"/>
          </a:xfrm>
          <a:prstGeom prst="rect">
            <a:avLst/>
          </a:prstGeom>
          <a:solidFill>
            <a:srgbClr val="E6F4EA"/>
          </a:solidFill>
          <a:ln w="12700">
            <a:solidFill>
              <a:srgbClr val="1E5E2A"/>
            </a:solidFill>
            <a:prstDash val="solid"/>
          </a:ln>
        </p:spPr>
        <p:txBody>
          <a:bodyPr/>
          <a:lstStyle/>
          <a:p>
            <a:endParaRPr lang="fr-FR"/>
          </a:p>
        </p:txBody>
      </p:sp>
      <p:sp>
        <p:nvSpPr>
          <p:cNvPr id="45" name="Text 43"/>
          <p:cNvSpPr/>
          <p:nvPr/>
        </p:nvSpPr>
        <p:spPr>
          <a:xfrm>
            <a:off x="4818888" y="3712464"/>
            <a:ext cx="3941064" cy="292608"/>
          </a:xfrm>
          <a:prstGeom prst="rect">
            <a:avLst/>
          </a:prstGeom>
          <a:noFill/>
          <a:ln/>
        </p:spPr>
        <p:txBody>
          <a:bodyPr wrap="square" lIns="0" tIns="0" rIns="0" bIns="0" rtlCol="0" anchor="ctr"/>
          <a:lstStyle/>
          <a:p>
            <a:pPr marL="0" indent="0">
              <a:buNone/>
            </a:pPr>
            <a:r>
              <a:rPr lang="en-US" sz="900" b="1" dirty="0">
                <a:solidFill>
                  <a:srgbClr val="1E5E2A"/>
                </a:solidFill>
              </a:rPr>
              <a:t>✓  </a:t>
            </a:r>
            <a:r>
              <a:rPr lang="en-US" sz="900" dirty="0">
                <a:solidFill>
                  <a:srgbClr val="2C2C2C"/>
                </a:solidFill>
              </a:rPr>
              <a:t>Jalons de validation formelle avec co-signature sponsor + DAF + champion</a:t>
            </a:r>
            <a:endParaRPr lang="en-US" sz="900" dirty="0"/>
          </a:p>
        </p:txBody>
      </p:sp>
      <p:sp>
        <p:nvSpPr>
          <p:cNvPr id="46" name="Shape 44"/>
          <p:cNvSpPr/>
          <p:nvPr/>
        </p:nvSpPr>
        <p:spPr>
          <a:xfrm>
            <a:off x="4709160" y="4069080"/>
            <a:ext cx="4160520" cy="347472"/>
          </a:xfrm>
          <a:prstGeom prst="rect">
            <a:avLst/>
          </a:prstGeom>
          <a:solidFill>
            <a:srgbClr val="FFFFFF"/>
          </a:solidFill>
          <a:ln w="12700">
            <a:solidFill>
              <a:srgbClr val="1E5E2A"/>
            </a:solidFill>
            <a:prstDash val="solid"/>
          </a:ln>
        </p:spPr>
        <p:txBody>
          <a:bodyPr/>
          <a:lstStyle/>
          <a:p>
            <a:endParaRPr lang="fr-FR"/>
          </a:p>
        </p:txBody>
      </p:sp>
      <p:sp>
        <p:nvSpPr>
          <p:cNvPr id="47" name="Text 45"/>
          <p:cNvSpPr/>
          <p:nvPr/>
        </p:nvSpPr>
        <p:spPr>
          <a:xfrm>
            <a:off x="4818888" y="4096512"/>
            <a:ext cx="3941064" cy="292608"/>
          </a:xfrm>
          <a:prstGeom prst="rect">
            <a:avLst/>
          </a:prstGeom>
          <a:noFill/>
          <a:ln/>
        </p:spPr>
        <p:txBody>
          <a:bodyPr wrap="square" lIns="0" tIns="0" rIns="0" bIns="0" rtlCol="0" anchor="ctr"/>
          <a:lstStyle/>
          <a:p>
            <a:pPr marL="0" indent="0">
              <a:buNone/>
            </a:pPr>
            <a:r>
              <a:rPr lang="en-US" sz="900" b="1" dirty="0">
                <a:solidFill>
                  <a:srgbClr val="1E5E2A"/>
                </a:solidFill>
              </a:rPr>
              <a:t>✓  </a:t>
            </a:r>
            <a:r>
              <a:rPr lang="en-US" sz="900" dirty="0">
                <a:solidFill>
                  <a:srgbClr val="2C2C2C"/>
                </a:solidFill>
              </a:rPr>
              <a:t>Documenter chaque hypothèse avec des sources auditables</a:t>
            </a:r>
            <a:endParaRPr lang="en-US" sz="900" dirty="0"/>
          </a:p>
        </p:txBody>
      </p:sp>
      <p:sp>
        <p:nvSpPr>
          <p:cNvPr id="48" name="Shape 46"/>
          <p:cNvSpPr/>
          <p:nvPr/>
        </p:nvSpPr>
        <p:spPr>
          <a:xfrm>
            <a:off x="365760" y="4572000"/>
            <a:ext cx="8412480" cy="274320"/>
          </a:xfrm>
          <a:prstGeom prst="rect">
            <a:avLst/>
          </a:prstGeom>
          <a:solidFill>
            <a:srgbClr val="1B3A6B"/>
          </a:solidFill>
          <a:ln w="12700">
            <a:solidFill>
              <a:srgbClr val="1B3A6B"/>
            </a:solidFill>
            <a:prstDash val="solid"/>
          </a:ln>
        </p:spPr>
        <p:txBody>
          <a:bodyPr/>
          <a:lstStyle/>
          <a:p>
            <a:endParaRPr lang="fr-FR"/>
          </a:p>
        </p:txBody>
      </p:sp>
      <p:sp>
        <p:nvSpPr>
          <p:cNvPr id="49" name="Text 47"/>
          <p:cNvSpPr/>
          <p:nvPr/>
        </p:nvSpPr>
        <p:spPr>
          <a:xfrm>
            <a:off x="502920" y="4590288"/>
            <a:ext cx="8229600" cy="237744"/>
          </a:xfrm>
          <a:prstGeom prst="rect">
            <a:avLst/>
          </a:prstGeom>
          <a:noFill/>
          <a:ln/>
        </p:spPr>
        <p:txBody>
          <a:bodyPr wrap="square" lIns="0" tIns="0" rIns="0" bIns="0" rtlCol="0" anchor="ctr"/>
          <a:lstStyle/>
          <a:p>
            <a:pPr marL="0" indent="0">
              <a:buNone/>
            </a:pPr>
            <a:r>
              <a:rPr lang="en-US" sz="950" i="1" dirty="0">
                <a:solidFill>
                  <a:srgbClr val="FFFFFF"/>
                </a:solidFill>
              </a:rPr>
              <a:t>Règle d'or : Impliquer le contrôle de gestion DÈS le cadrage, pas à la clôture. Les gains non co-construits avec la finance seront toujours contestés.</a:t>
            </a:r>
            <a:endParaRPr lang="en-US" sz="950" dirty="0"/>
          </a:p>
        </p:txBody>
      </p:sp>
      <p:sp>
        <p:nvSpPr>
          <p:cNvPr id="50" name="Shape 48"/>
          <p:cNvSpPr/>
          <p:nvPr/>
        </p:nvSpPr>
        <p:spPr>
          <a:xfrm>
            <a:off x="0" y="4828032"/>
            <a:ext cx="9144000" cy="315468"/>
          </a:xfrm>
          <a:prstGeom prst="rect">
            <a:avLst/>
          </a:prstGeom>
          <a:solidFill>
            <a:srgbClr val="1B3A6B"/>
          </a:solidFill>
          <a:ln w="12700">
            <a:solidFill>
              <a:srgbClr val="1B3A6B"/>
            </a:solidFill>
            <a:prstDash val="solid"/>
          </a:ln>
        </p:spPr>
        <p:txBody>
          <a:bodyPr/>
          <a:lstStyle/>
          <a:p>
            <a:endParaRPr lang="fr-FR"/>
          </a:p>
        </p:txBody>
      </p:sp>
      <p:sp>
        <p:nvSpPr>
          <p:cNvPr id="51" name="Text 49"/>
          <p:cNvSpPr/>
          <p:nvPr/>
        </p:nvSpPr>
        <p:spPr>
          <a:xfrm>
            <a:off x="274320" y="4846320"/>
            <a:ext cx="7772400" cy="256032"/>
          </a:xfrm>
          <a:prstGeom prst="rect">
            <a:avLst/>
          </a:prstGeom>
          <a:noFill/>
          <a:ln/>
        </p:spPr>
        <p:txBody>
          <a:bodyPr wrap="square" lIns="0" tIns="0" rIns="0" bIns="0" rtlCol="0" anchor="ctr"/>
          <a:lstStyle/>
          <a:p>
            <a:pPr marL="0" indent="0">
              <a:buNone/>
            </a:pPr>
            <a:r>
              <a:rPr lang="en-US" sz="850" dirty="0">
                <a:solidFill>
                  <a:srgbClr val="6B8CC4"/>
                </a:solidFill>
              </a:rPr>
              <a:t>CHAPITRE 17  —  Les Erreurs Classiques &amp; Comment les Éviter  ·  Excellence Opérationnelle</a:t>
            </a:r>
            <a:endParaRPr lang="en-US" sz="850" dirty="0"/>
          </a:p>
        </p:txBody>
      </p:sp>
      <p:sp>
        <p:nvSpPr>
          <p:cNvPr id="52" name="Text 50"/>
          <p:cNvSpPr/>
          <p:nvPr/>
        </p:nvSpPr>
        <p:spPr>
          <a:xfrm>
            <a:off x="8229600" y="4846320"/>
            <a:ext cx="731520" cy="256032"/>
          </a:xfrm>
          <a:prstGeom prst="rect">
            <a:avLst/>
          </a:prstGeom>
          <a:noFill/>
          <a:ln/>
        </p:spPr>
        <p:txBody>
          <a:bodyPr wrap="square" lIns="0" tIns="0" rIns="0" bIns="0" rtlCol="0" anchor="ctr"/>
          <a:lstStyle/>
          <a:p>
            <a:pPr marL="0" indent="0" algn="r">
              <a:buNone/>
            </a:pPr>
            <a:r>
              <a:rPr lang="en-US" sz="900" b="1" dirty="0">
                <a:solidFill>
                  <a:srgbClr val="FFFFFF"/>
                </a:solidFill>
              </a:rPr>
              <a:t>6 / 17</a:t>
            </a:r>
            <a:endParaRPr lang="en-US" sz="9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5F5F7"/>
        </a:solidFill>
        <a:effectLst/>
      </p:bgPr>
    </p:bg>
    <p:spTree>
      <p:nvGrpSpPr>
        <p:cNvPr id="1" name=""/>
        <p:cNvGrpSpPr/>
        <p:nvPr/>
      </p:nvGrpSpPr>
      <p:grpSpPr>
        <a:xfrm>
          <a:off x="0" y="0"/>
          <a:ext cx="0" cy="0"/>
          <a:chOff x="0" y="0"/>
          <a:chExt cx="0" cy="0"/>
        </a:xfrm>
      </p:grpSpPr>
      <p:sp>
        <p:nvSpPr>
          <p:cNvPr id="2" name="Shape 0"/>
          <p:cNvSpPr/>
          <p:nvPr/>
        </p:nvSpPr>
        <p:spPr>
          <a:xfrm>
            <a:off x="0" y="0"/>
            <a:ext cx="9144000" cy="713232"/>
          </a:xfrm>
          <a:prstGeom prst="rect">
            <a:avLst/>
          </a:prstGeom>
          <a:solidFill>
            <a:srgbClr val="1B3A6B"/>
          </a:solidFill>
          <a:ln w="12700">
            <a:solidFill>
              <a:srgbClr val="1B3A6B"/>
            </a:solidFill>
            <a:prstDash val="solid"/>
          </a:ln>
        </p:spPr>
        <p:txBody>
          <a:bodyPr/>
          <a:lstStyle/>
          <a:p>
            <a:endParaRPr lang="fr-FR"/>
          </a:p>
        </p:txBody>
      </p:sp>
      <p:sp>
        <p:nvSpPr>
          <p:cNvPr id="3" name="Shape 1"/>
          <p:cNvSpPr/>
          <p:nvPr/>
        </p:nvSpPr>
        <p:spPr>
          <a:xfrm>
            <a:off x="0" y="0"/>
            <a:ext cx="164592" cy="713232"/>
          </a:xfrm>
          <a:prstGeom prst="rect">
            <a:avLst/>
          </a:prstGeom>
          <a:solidFill>
            <a:srgbClr val="856404"/>
          </a:solidFill>
          <a:ln w="12700">
            <a:solidFill>
              <a:srgbClr val="856404"/>
            </a:solidFill>
            <a:prstDash val="solid"/>
          </a:ln>
        </p:spPr>
        <p:txBody>
          <a:bodyPr/>
          <a:lstStyle/>
          <a:p>
            <a:endParaRPr lang="fr-FR"/>
          </a:p>
        </p:txBody>
      </p:sp>
      <p:sp>
        <p:nvSpPr>
          <p:cNvPr id="4" name="Text 2"/>
          <p:cNvSpPr/>
          <p:nvPr/>
        </p:nvSpPr>
        <p:spPr>
          <a:xfrm>
            <a:off x="320040" y="36576"/>
            <a:ext cx="8046720" cy="329184"/>
          </a:xfrm>
          <a:prstGeom prst="rect">
            <a:avLst/>
          </a:prstGeom>
          <a:noFill/>
          <a:ln/>
        </p:spPr>
        <p:txBody>
          <a:bodyPr wrap="square" lIns="0" tIns="0" rIns="0" bIns="0" rtlCol="0" anchor="ctr"/>
          <a:lstStyle/>
          <a:p>
            <a:pPr marL="0" indent="0">
              <a:buNone/>
            </a:pPr>
            <a:r>
              <a:rPr lang="en-US" sz="2000" b="1" dirty="0">
                <a:solidFill>
                  <a:srgbClr val="FFFFFF"/>
                </a:solidFill>
              </a:rPr>
              <a:t>Phase DÉPLOIEMENT — Erreurs 07, 08 &amp; 09</a:t>
            </a:r>
            <a:endParaRPr lang="en-US" sz="2000" dirty="0"/>
          </a:p>
        </p:txBody>
      </p:sp>
      <p:sp>
        <p:nvSpPr>
          <p:cNvPr id="5" name="Text 3"/>
          <p:cNvSpPr/>
          <p:nvPr/>
        </p:nvSpPr>
        <p:spPr>
          <a:xfrm>
            <a:off x="320040" y="384048"/>
            <a:ext cx="8046720" cy="256032"/>
          </a:xfrm>
          <a:prstGeom prst="rect">
            <a:avLst/>
          </a:prstGeom>
          <a:noFill/>
          <a:ln/>
        </p:spPr>
        <p:txBody>
          <a:bodyPr wrap="square" lIns="0" tIns="0" rIns="0" bIns="0" rtlCol="0" anchor="ctr"/>
          <a:lstStyle/>
          <a:p>
            <a:pPr marL="0" indent="0">
              <a:buNone/>
            </a:pPr>
            <a:r>
              <a:rPr lang="en-US" sz="1100" i="1" dirty="0">
                <a:solidFill>
                  <a:srgbClr val="ADC6E5"/>
                </a:solidFill>
              </a:rPr>
              <a:t>Changement négligé · Pas de standards · Communication insuffisante</a:t>
            </a:r>
            <a:endParaRPr lang="en-US" sz="1100" dirty="0"/>
          </a:p>
        </p:txBody>
      </p:sp>
      <p:sp>
        <p:nvSpPr>
          <p:cNvPr id="6" name="Shape 4"/>
          <p:cNvSpPr/>
          <p:nvPr/>
        </p:nvSpPr>
        <p:spPr>
          <a:xfrm>
            <a:off x="8339328" y="91440"/>
            <a:ext cx="658368" cy="512064"/>
          </a:xfrm>
          <a:prstGeom prst="rect">
            <a:avLst/>
          </a:prstGeom>
          <a:solidFill>
            <a:srgbClr val="856404"/>
          </a:solidFill>
          <a:ln w="12700">
            <a:solidFill>
              <a:srgbClr val="856404"/>
            </a:solidFill>
            <a:prstDash val="solid"/>
          </a:ln>
        </p:spPr>
        <p:txBody>
          <a:bodyPr/>
          <a:lstStyle/>
          <a:p>
            <a:endParaRPr lang="fr-FR"/>
          </a:p>
        </p:txBody>
      </p:sp>
      <p:sp>
        <p:nvSpPr>
          <p:cNvPr id="7" name="Text 5"/>
          <p:cNvSpPr/>
          <p:nvPr/>
        </p:nvSpPr>
        <p:spPr>
          <a:xfrm>
            <a:off x="8339328" y="91440"/>
            <a:ext cx="658368" cy="512064"/>
          </a:xfrm>
          <a:prstGeom prst="rect">
            <a:avLst/>
          </a:prstGeom>
          <a:noFill/>
          <a:ln/>
        </p:spPr>
        <p:txBody>
          <a:bodyPr wrap="square" lIns="0" tIns="0" rIns="0" bIns="0" rtlCol="0" anchor="ctr"/>
          <a:lstStyle/>
          <a:p>
            <a:pPr marL="0" indent="0" algn="ctr">
              <a:buNone/>
            </a:pPr>
            <a:r>
              <a:rPr lang="en-US" sz="1300" b="1" dirty="0">
                <a:solidFill>
                  <a:srgbClr val="1B3A6B"/>
                </a:solidFill>
              </a:rPr>
              <a:t>EO</a:t>
            </a:r>
            <a:endParaRPr lang="en-US" sz="1300" dirty="0"/>
          </a:p>
        </p:txBody>
      </p:sp>
      <p:sp>
        <p:nvSpPr>
          <p:cNvPr id="8" name="Shape 6"/>
          <p:cNvSpPr/>
          <p:nvPr/>
        </p:nvSpPr>
        <p:spPr>
          <a:xfrm>
            <a:off x="320040" y="822960"/>
            <a:ext cx="2788920" cy="329184"/>
          </a:xfrm>
          <a:prstGeom prst="rect">
            <a:avLst/>
          </a:prstGeom>
          <a:solidFill>
            <a:srgbClr val="2E75B6"/>
          </a:solidFill>
          <a:ln w="12700">
            <a:solidFill>
              <a:srgbClr val="2E75B6"/>
            </a:solidFill>
            <a:prstDash val="solid"/>
          </a:ln>
        </p:spPr>
        <p:txBody>
          <a:bodyPr/>
          <a:lstStyle/>
          <a:p>
            <a:endParaRPr lang="fr-FR"/>
          </a:p>
        </p:txBody>
      </p:sp>
      <p:sp>
        <p:nvSpPr>
          <p:cNvPr id="9" name="Text 7"/>
          <p:cNvSpPr/>
          <p:nvPr/>
        </p:nvSpPr>
        <p:spPr>
          <a:xfrm>
            <a:off x="393192" y="859536"/>
            <a:ext cx="2642616" cy="256032"/>
          </a:xfrm>
          <a:prstGeom prst="rect">
            <a:avLst/>
          </a:prstGeom>
          <a:noFill/>
          <a:ln/>
        </p:spPr>
        <p:txBody>
          <a:bodyPr wrap="square" lIns="0" tIns="0" rIns="0" bIns="0" rtlCol="0" anchor="ctr"/>
          <a:lstStyle/>
          <a:p>
            <a:pPr marL="0" indent="0">
              <a:buNone/>
            </a:pPr>
            <a:r>
              <a:rPr lang="en-US" sz="950" b="1" dirty="0">
                <a:solidFill>
                  <a:srgbClr val="FFFFFF"/>
                </a:solidFill>
              </a:rPr>
              <a:t>ERR. 07  ·  GESTION DU CHANGEMENT NÉGLIGÉE</a:t>
            </a:r>
            <a:endParaRPr lang="en-US" sz="950" dirty="0"/>
          </a:p>
        </p:txBody>
      </p:sp>
      <p:sp>
        <p:nvSpPr>
          <p:cNvPr id="10" name="Shape 8"/>
          <p:cNvSpPr/>
          <p:nvPr/>
        </p:nvSpPr>
        <p:spPr>
          <a:xfrm>
            <a:off x="320040" y="1170432"/>
            <a:ext cx="2788920" cy="914400"/>
          </a:xfrm>
          <a:prstGeom prst="rect">
            <a:avLst/>
          </a:prstGeom>
          <a:solidFill>
            <a:srgbClr val="FDECEA"/>
          </a:solidFill>
          <a:ln w="12700">
            <a:solidFill>
              <a:srgbClr val="A93226"/>
            </a:solidFill>
            <a:prstDash val="solid"/>
          </a:ln>
        </p:spPr>
        <p:txBody>
          <a:bodyPr/>
          <a:lstStyle/>
          <a:p>
            <a:endParaRPr lang="fr-FR"/>
          </a:p>
        </p:txBody>
      </p:sp>
      <p:sp>
        <p:nvSpPr>
          <p:cNvPr id="11" name="Text 9"/>
          <p:cNvSpPr/>
          <p:nvPr/>
        </p:nvSpPr>
        <p:spPr>
          <a:xfrm>
            <a:off x="411480" y="1207008"/>
            <a:ext cx="2606040" cy="201168"/>
          </a:xfrm>
          <a:prstGeom prst="rect">
            <a:avLst/>
          </a:prstGeom>
          <a:noFill/>
          <a:ln/>
        </p:spPr>
        <p:txBody>
          <a:bodyPr wrap="square" lIns="0" tIns="0" rIns="0" bIns="0" rtlCol="0" anchor="ctr"/>
          <a:lstStyle/>
          <a:p>
            <a:pPr marL="0" indent="0">
              <a:buNone/>
            </a:pPr>
            <a:r>
              <a:rPr lang="en-US" sz="850" b="1" dirty="0">
                <a:solidFill>
                  <a:srgbClr val="A93226"/>
                </a:solidFill>
              </a:rPr>
              <a:t>✗  CE QUI SE PASSE :</a:t>
            </a:r>
            <a:endParaRPr lang="en-US" sz="850" dirty="0"/>
          </a:p>
        </p:txBody>
      </p:sp>
      <p:sp>
        <p:nvSpPr>
          <p:cNvPr id="12" name="Text 10"/>
          <p:cNvSpPr/>
          <p:nvPr/>
        </p:nvSpPr>
        <p:spPr>
          <a:xfrm>
            <a:off x="429768" y="1417320"/>
            <a:ext cx="2569464" cy="603504"/>
          </a:xfrm>
          <a:prstGeom prst="rect">
            <a:avLst/>
          </a:prstGeom>
          <a:noFill/>
          <a:ln/>
        </p:spPr>
        <p:txBody>
          <a:bodyPr wrap="square" lIns="0" tIns="0" rIns="0" bIns="0" rtlCol="0" anchor="ctr"/>
          <a:lstStyle/>
          <a:p>
            <a:pPr marL="0" indent="0">
              <a:buNone/>
            </a:pPr>
            <a:r>
              <a:rPr lang="en-US" sz="900" i="1" dirty="0">
                <a:solidFill>
                  <a:srgbClr val="2C2C2C"/>
                </a:solidFill>
              </a:rPr>
              <a:t>Focalisation exclusive sur l'optimisation des processus, sans accompagner les personnes dans l'évolution de leurs pratiques.</a:t>
            </a:r>
            <a:endParaRPr lang="en-US" sz="900" dirty="0"/>
          </a:p>
        </p:txBody>
      </p:sp>
      <p:sp>
        <p:nvSpPr>
          <p:cNvPr id="13" name="Shape 11"/>
          <p:cNvSpPr/>
          <p:nvPr/>
        </p:nvSpPr>
        <p:spPr>
          <a:xfrm>
            <a:off x="320040" y="2139696"/>
            <a:ext cx="2788920" cy="237744"/>
          </a:xfrm>
          <a:prstGeom prst="rect">
            <a:avLst/>
          </a:prstGeom>
          <a:solidFill>
            <a:srgbClr val="2E75B6">
              <a:alpha val="15000"/>
            </a:srgbClr>
          </a:solidFill>
          <a:ln w="12700">
            <a:solidFill>
              <a:srgbClr val="2E75B6"/>
            </a:solidFill>
            <a:prstDash val="solid"/>
          </a:ln>
        </p:spPr>
        <p:txBody>
          <a:bodyPr/>
          <a:lstStyle/>
          <a:p>
            <a:endParaRPr lang="fr-FR"/>
          </a:p>
        </p:txBody>
      </p:sp>
      <p:sp>
        <p:nvSpPr>
          <p:cNvPr id="14" name="Text 12"/>
          <p:cNvSpPr/>
          <p:nvPr/>
        </p:nvSpPr>
        <p:spPr>
          <a:xfrm>
            <a:off x="411480" y="2167128"/>
            <a:ext cx="2606040" cy="182880"/>
          </a:xfrm>
          <a:prstGeom prst="rect">
            <a:avLst/>
          </a:prstGeom>
          <a:noFill/>
          <a:ln/>
        </p:spPr>
        <p:txBody>
          <a:bodyPr wrap="square" lIns="0" tIns="0" rIns="0" bIns="0" rtlCol="0" anchor="ctr"/>
          <a:lstStyle/>
          <a:p>
            <a:pPr marL="0" indent="0">
              <a:buNone/>
            </a:pPr>
            <a:r>
              <a:rPr lang="en-US" sz="850" b="1" dirty="0">
                <a:solidFill>
                  <a:srgbClr val="2E75B6"/>
                </a:solidFill>
              </a:rPr>
              <a:t>✓  LA PARADE :</a:t>
            </a:r>
            <a:endParaRPr lang="en-US" sz="850" dirty="0"/>
          </a:p>
        </p:txBody>
      </p:sp>
      <p:sp>
        <p:nvSpPr>
          <p:cNvPr id="15" name="Shape 13"/>
          <p:cNvSpPr/>
          <p:nvPr/>
        </p:nvSpPr>
        <p:spPr>
          <a:xfrm>
            <a:off x="320040" y="2432304"/>
            <a:ext cx="2788920" cy="347472"/>
          </a:xfrm>
          <a:prstGeom prst="rect">
            <a:avLst/>
          </a:prstGeom>
          <a:solidFill>
            <a:srgbClr val="E6F4EA"/>
          </a:solidFill>
          <a:ln w="12700">
            <a:solidFill>
              <a:srgbClr val="1E5E2A"/>
            </a:solidFill>
            <a:prstDash val="solid"/>
          </a:ln>
        </p:spPr>
        <p:txBody>
          <a:bodyPr/>
          <a:lstStyle/>
          <a:p>
            <a:endParaRPr lang="fr-FR"/>
          </a:p>
        </p:txBody>
      </p:sp>
      <p:sp>
        <p:nvSpPr>
          <p:cNvPr id="16" name="Text 14"/>
          <p:cNvSpPr/>
          <p:nvPr/>
        </p:nvSpPr>
        <p:spPr>
          <a:xfrm>
            <a:off x="429768" y="2459736"/>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Cartographier les impacts sur chaque métier et niveau hiérarchique</a:t>
            </a:r>
            <a:endParaRPr lang="en-US" sz="850" dirty="0"/>
          </a:p>
        </p:txBody>
      </p:sp>
      <p:sp>
        <p:nvSpPr>
          <p:cNvPr id="17" name="Shape 15"/>
          <p:cNvSpPr/>
          <p:nvPr/>
        </p:nvSpPr>
        <p:spPr>
          <a:xfrm>
            <a:off x="320040" y="2816352"/>
            <a:ext cx="2788920" cy="347472"/>
          </a:xfrm>
          <a:prstGeom prst="rect">
            <a:avLst/>
          </a:prstGeom>
          <a:solidFill>
            <a:srgbClr val="FFFFFF"/>
          </a:solidFill>
          <a:ln w="12700">
            <a:solidFill>
              <a:srgbClr val="1E5E2A"/>
            </a:solidFill>
            <a:prstDash val="solid"/>
          </a:ln>
        </p:spPr>
        <p:txBody>
          <a:bodyPr/>
          <a:lstStyle/>
          <a:p>
            <a:endParaRPr lang="fr-FR"/>
          </a:p>
        </p:txBody>
      </p:sp>
      <p:sp>
        <p:nvSpPr>
          <p:cNvPr id="18" name="Text 16"/>
          <p:cNvSpPr/>
          <p:nvPr/>
        </p:nvSpPr>
        <p:spPr>
          <a:xfrm>
            <a:off x="429768" y="2843784"/>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Co-construire un plan de comm et formation adapté à chaque public</a:t>
            </a:r>
            <a:endParaRPr lang="en-US" sz="850" dirty="0"/>
          </a:p>
        </p:txBody>
      </p:sp>
      <p:sp>
        <p:nvSpPr>
          <p:cNvPr id="19" name="Shape 17"/>
          <p:cNvSpPr/>
          <p:nvPr/>
        </p:nvSpPr>
        <p:spPr>
          <a:xfrm>
            <a:off x="320040" y="3200400"/>
            <a:ext cx="2788920" cy="347472"/>
          </a:xfrm>
          <a:prstGeom prst="rect">
            <a:avLst/>
          </a:prstGeom>
          <a:solidFill>
            <a:srgbClr val="E6F4EA"/>
          </a:solidFill>
          <a:ln w="12700">
            <a:solidFill>
              <a:srgbClr val="1E5E2A"/>
            </a:solidFill>
            <a:prstDash val="solid"/>
          </a:ln>
        </p:spPr>
        <p:txBody>
          <a:bodyPr/>
          <a:lstStyle/>
          <a:p>
            <a:endParaRPr lang="fr-FR"/>
          </a:p>
        </p:txBody>
      </p:sp>
      <p:sp>
        <p:nvSpPr>
          <p:cNvPr id="20" name="Text 18"/>
          <p:cNvSpPr/>
          <p:nvPr/>
        </p:nvSpPr>
        <p:spPr>
          <a:xfrm>
            <a:off x="429768" y="3227832"/>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Créer des espaces de participation pour exprimer les craintes</a:t>
            </a:r>
            <a:endParaRPr lang="en-US" sz="850" dirty="0"/>
          </a:p>
        </p:txBody>
      </p:sp>
      <p:sp>
        <p:nvSpPr>
          <p:cNvPr id="21" name="Shape 19"/>
          <p:cNvSpPr/>
          <p:nvPr/>
        </p:nvSpPr>
        <p:spPr>
          <a:xfrm>
            <a:off x="320040" y="3584448"/>
            <a:ext cx="2788920" cy="347472"/>
          </a:xfrm>
          <a:prstGeom prst="rect">
            <a:avLst/>
          </a:prstGeom>
          <a:solidFill>
            <a:srgbClr val="FFFFFF"/>
          </a:solidFill>
          <a:ln w="12700">
            <a:solidFill>
              <a:srgbClr val="1E5E2A"/>
            </a:solidFill>
            <a:prstDash val="solid"/>
          </a:ln>
        </p:spPr>
        <p:txBody>
          <a:bodyPr/>
          <a:lstStyle/>
          <a:p>
            <a:endParaRPr lang="fr-FR"/>
          </a:p>
        </p:txBody>
      </p:sp>
      <p:sp>
        <p:nvSpPr>
          <p:cNvPr id="22" name="Text 20"/>
          <p:cNvSpPr/>
          <p:nvPr/>
        </p:nvSpPr>
        <p:spPr>
          <a:xfrm>
            <a:off x="429768" y="3611880"/>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Célébrer les succès intermédiaires et reconnaître les contributions</a:t>
            </a:r>
            <a:endParaRPr lang="en-US" sz="850" dirty="0"/>
          </a:p>
        </p:txBody>
      </p:sp>
      <p:sp>
        <p:nvSpPr>
          <p:cNvPr id="23" name="Shape 21"/>
          <p:cNvSpPr/>
          <p:nvPr/>
        </p:nvSpPr>
        <p:spPr>
          <a:xfrm>
            <a:off x="3200400" y="822960"/>
            <a:ext cx="2788920" cy="329184"/>
          </a:xfrm>
          <a:prstGeom prst="rect">
            <a:avLst/>
          </a:prstGeom>
          <a:solidFill>
            <a:srgbClr val="0D6B74"/>
          </a:solidFill>
          <a:ln w="12700">
            <a:solidFill>
              <a:srgbClr val="0D6B74"/>
            </a:solidFill>
            <a:prstDash val="solid"/>
          </a:ln>
        </p:spPr>
        <p:txBody>
          <a:bodyPr/>
          <a:lstStyle/>
          <a:p>
            <a:endParaRPr lang="fr-FR"/>
          </a:p>
        </p:txBody>
      </p:sp>
      <p:sp>
        <p:nvSpPr>
          <p:cNvPr id="24" name="Text 22"/>
          <p:cNvSpPr/>
          <p:nvPr/>
        </p:nvSpPr>
        <p:spPr>
          <a:xfrm>
            <a:off x="3273552" y="859536"/>
            <a:ext cx="2642616" cy="256032"/>
          </a:xfrm>
          <a:prstGeom prst="rect">
            <a:avLst/>
          </a:prstGeom>
          <a:noFill/>
          <a:ln/>
        </p:spPr>
        <p:txBody>
          <a:bodyPr wrap="square" lIns="0" tIns="0" rIns="0" bIns="0" rtlCol="0" anchor="ctr"/>
          <a:lstStyle/>
          <a:p>
            <a:pPr marL="0" indent="0">
              <a:buNone/>
            </a:pPr>
            <a:r>
              <a:rPr lang="en-US" sz="950" b="1" dirty="0">
                <a:solidFill>
                  <a:srgbClr val="FFFFFF"/>
                </a:solidFill>
              </a:rPr>
              <a:t>ERR. 08  ·  ABSENCE DE STANDARDISATION</a:t>
            </a:r>
            <a:endParaRPr lang="en-US" sz="950" dirty="0"/>
          </a:p>
        </p:txBody>
      </p:sp>
      <p:sp>
        <p:nvSpPr>
          <p:cNvPr id="25" name="Shape 23"/>
          <p:cNvSpPr/>
          <p:nvPr/>
        </p:nvSpPr>
        <p:spPr>
          <a:xfrm>
            <a:off x="3200400" y="1170432"/>
            <a:ext cx="2788920" cy="914400"/>
          </a:xfrm>
          <a:prstGeom prst="rect">
            <a:avLst/>
          </a:prstGeom>
          <a:solidFill>
            <a:srgbClr val="FDECEA"/>
          </a:solidFill>
          <a:ln w="12700">
            <a:solidFill>
              <a:srgbClr val="A93226"/>
            </a:solidFill>
            <a:prstDash val="solid"/>
          </a:ln>
        </p:spPr>
        <p:txBody>
          <a:bodyPr/>
          <a:lstStyle/>
          <a:p>
            <a:endParaRPr lang="fr-FR"/>
          </a:p>
        </p:txBody>
      </p:sp>
      <p:sp>
        <p:nvSpPr>
          <p:cNvPr id="26" name="Text 24"/>
          <p:cNvSpPr/>
          <p:nvPr/>
        </p:nvSpPr>
        <p:spPr>
          <a:xfrm>
            <a:off x="3291840" y="1207008"/>
            <a:ext cx="2606040" cy="201168"/>
          </a:xfrm>
          <a:prstGeom prst="rect">
            <a:avLst/>
          </a:prstGeom>
          <a:noFill/>
          <a:ln/>
        </p:spPr>
        <p:txBody>
          <a:bodyPr wrap="square" lIns="0" tIns="0" rIns="0" bIns="0" rtlCol="0" anchor="ctr"/>
          <a:lstStyle/>
          <a:p>
            <a:pPr marL="0" indent="0">
              <a:buNone/>
            </a:pPr>
            <a:r>
              <a:rPr lang="en-US" sz="850" b="1" dirty="0">
                <a:solidFill>
                  <a:srgbClr val="A93226"/>
                </a:solidFill>
              </a:rPr>
              <a:t>✗  CE QUI SE PASSE :</a:t>
            </a:r>
            <a:endParaRPr lang="en-US" sz="850" dirty="0"/>
          </a:p>
        </p:txBody>
      </p:sp>
      <p:sp>
        <p:nvSpPr>
          <p:cNvPr id="27" name="Text 25"/>
          <p:cNvSpPr/>
          <p:nvPr/>
        </p:nvSpPr>
        <p:spPr>
          <a:xfrm>
            <a:off x="3310128" y="1417320"/>
            <a:ext cx="2569464" cy="603504"/>
          </a:xfrm>
          <a:prstGeom prst="rect">
            <a:avLst/>
          </a:prstGeom>
          <a:noFill/>
          <a:ln/>
        </p:spPr>
        <p:txBody>
          <a:bodyPr wrap="square" lIns="0" tIns="0" rIns="0" bIns="0" rtlCol="0" anchor="ctr"/>
          <a:lstStyle/>
          <a:p>
            <a:pPr marL="0" indent="0">
              <a:buNone/>
            </a:pPr>
            <a:r>
              <a:rPr lang="en-US" sz="900" i="1" dirty="0">
                <a:solidFill>
                  <a:srgbClr val="2C2C2C"/>
                </a:solidFill>
              </a:rPr>
              <a:t>Focalisation excessive sur la résolution du problème initial, sans documenter, former et auditer les nouvelles pratiques.</a:t>
            </a:r>
            <a:endParaRPr lang="en-US" sz="900" dirty="0"/>
          </a:p>
        </p:txBody>
      </p:sp>
      <p:sp>
        <p:nvSpPr>
          <p:cNvPr id="28" name="Shape 26"/>
          <p:cNvSpPr/>
          <p:nvPr/>
        </p:nvSpPr>
        <p:spPr>
          <a:xfrm>
            <a:off x="3200400" y="2139696"/>
            <a:ext cx="2788920" cy="237744"/>
          </a:xfrm>
          <a:prstGeom prst="rect">
            <a:avLst/>
          </a:prstGeom>
          <a:solidFill>
            <a:srgbClr val="0D6B74">
              <a:alpha val="15000"/>
            </a:srgbClr>
          </a:solidFill>
          <a:ln w="12700">
            <a:solidFill>
              <a:srgbClr val="0D6B74"/>
            </a:solidFill>
            <a:prstDash val="solid"/>
          </a:ln>
        </p:spPr>
        <p:txBody>
          <a:bodyPr/>
          <a:lstStyle/>
          <a:p>
            <a:endParaRPr lang="fr-FR"/>
          </a:p>
        </p:txBody>
      </p:sp>
      <p:sp>
        <p:nvSpPr>
          <p:cNvPr id="29" name="Text 27"/>
          <p:cNvSpPr/>
          <p:nvPr/>
        </p:nvSpPr>
        <p:spPr>
          <a:xfrm>
            <a:off x="3291840" y="2167128"/>
            <a:ext cx="2606040" cy="182880"/>
          </a:xfrm>
          <a:prstGeom prst="rect">
            <a:avLst/>
          </a:prstGeom>
          <a:noFill/>
          <a:ln/>
        </p:spPr>
        <p:txBody>
          <a:bodyPr wrap="square" lIns="0" tIns="0" rIns="0" bIns="0" rtlCol="0" anchor="ctr"/>
          <a:lstStyle/>
          <a:p>
            <a:pPr marL="0" indent="0">
              <a:buNone/>
            </a:pPr>
            <a:r>
              <a:rPr lang="en-US" sz="850" b="1" dirty="0">
                <a:solidFill>
                  <a:srgbClr val="0D6B74"/>
                </a:solidFill>
              </a:rPr>
              <a:t>✓  LA PARADE :</a:t>
            </a:r>
            <a:endParaRPr lang="en-US" sz="850" dirty="0"/>
          </a:p>
        </p:txBody>
      </p:sp>
      <p:sp>
        <p:nvSpPr>
          <p:cNvPr id="30" name="Shape 28"/>
          <p:cNvSpPr/>
          <p:nvPr/>
        </p:nvSpPr>
        <p:spPr>
          <a:xfrm>
            <a:off x="3200400" y="2432304"/>
            <a:ext cx="2788920" cy="347472"/>
          </a:xfrm>
          <a:prstGeom prst="rect">
            <a:avLst/>
          </a:prstGeom>
          <a:solidFill>
            <a:srgbClr val="E6F4EA"/>
          </a:solidFill>
          <a:ln w="12700">
            <a:solidFill>
              <a:srgbClr val="1E5E2A"/>
            </a:solidFill>
            <a:prstDash val="solid"/>
          </a:ln>
        </p:spPr>
        <p:txBody>
          <a:bodyPr/>
          <a:lstStyle/>
          <a:p>
            <a:endParaRPr lang="fr-FR"/>
          </a:p>
        </p:txBody>
      </p:sp>
      <p:sp>
        <p:nvSpPr>
          <p:cNvPr id="31" name="Text 29"/>
          <p:cNvSpPr/>
          <p:nvPr/>
        </p:nvSpPr>
        <p:spPr>
          <a:xfrm>
            <a:off x="3310128" y="2459736"/>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Co-rédiger les standards avec les opérateurs (pertinence + applicabilité)</a:t>
            </a:r>
            <a:endParaRPr lang="en-US" sz="850" dirty="0"/>
          </a:p>
        </p:txBody>
      </p:sp>
      <p:sp>
        <p:nvSpPr>
          <p:cNvPr id="32" name="Shape 30"/>
          <p:cNvSpPr/>
          <p:nvPr/>
        </p:nvSpPr>
        <p:spPr>
          <a:xfrm>
            <a:off x="3200400" y="2816352"/>
            <a:ext cx="2788920" cy="347472"/>
          </a:xfrm>
          <a:prstGeom prst="rect">
            <a:avLst/>
          </a:prstGeom>
          <a:solidFill>
            <a:srgbClr val="FFFFFF"/>
          </a:solidFill>
          <a:ln w="12700">
            <a:solidFill>
              <a:srgbClr val="1E5E2A"/>
            </a:solidFill>
            <a:prstDash val="solid"/>
          </a:ln>
        </p:spPr>
        <p:txBody>
          <a:bodyPr/>
          <a:lstStyle/>
          <a:p>
            <a:endParaRPr lang="fr-FR"/>
          </a:p>
        </p:txBody>
      </p:sp>
      <p:sp>
        <p:nvSpPr>
          <p:cNvPr id="33" name="Text 31"/>
          <p:cNvSpPr/>
          <p:nvPr/>
        </p:nvSpPr>
        <p:spPr>
          <a:xfrm>
            <a:off x="3310128" y="2843784"/>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Former les managers de proximité aux audits de maintien</a:t>
            </a:r>
            <a:endParaRPr lang="en-US" sz="850" dirty="0"/>
          </a:p>
        </p:txBody>
      </p:sp>
      <p:sp>
        <p:nvSpPr>
          <p:cNvPr id="34" name="Shape 32"/>
          <p:cNvSpPr/>
          <p:nvPr/>
        </p:nvSpPr>
        <p:spPr>
          <a:xfrm>
            <a:off x="3200400" y="3200400"/>
            <a:ext cx="2788920" cy="347472"/>
          </a:xfrm>
          <a:prstGeom prst="rect">
            <a:avLst/>
          </a:prstGeom>
          <a:solidFill>
            <a:srgbClr val="E6F4EA"/>
          </a:solidFill>
          <a:ln w="12700">
            <a:solidFill>
              <a:srgbClr val="1E5E2A"/>
            </a:solidFill>
            <a:prstDash val="solid"/>
          </a:ln>
        </p:spPr>
        <p:txBody>
          <a:bodyPr/>
          <a:lstStyle/>
          <a:p>
            <a:endParaRPr lang="fr-FR"/>
          </a:p>
        </p:txBody>
      </p:sp>
      <p:sp>
        <p:nvSpPr>
          <p:cNvPr id="35" name="Text 33"/>
          <p:cNvSpPr/>
          <p:nvPr/>
        </p:nvSpPr>
        <p:spPr>
          <a:xfrm>
            <a:off x="3310128" y="3227832"/>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Jalons post-mission pour vérifier l'application et la mise à jour</a:t>
            </a:r>
            <a:endParaRPr lang="en-US" sz="850" dirty="0"/>
          </a:p>
        </p:txBody>
      </p:sp>
      <p:sp>
        <p:nvSpPr>
          <p:cNvPr id="36" name="Shape 34"/>
          <p:cNvSpPr/>
          <p:nvPr/>
        </p:nvSpPr>
        <p:spPr>
          <a:xfrm>
            <a:off x="3200400" y="3584448"/>
            <a:ext cx="2788920" cy="347472"/>
          </a:xfrm>
          <a:prstGeom prst="rect">
            <a:avLst/>
          </a:prstGeom>
          <a:solidFill>
            <a:srgbClr val="FFFFFF"/>
          </a:solidFill>
          <a:ln w="12700">
            <a:solidFill>
              <a:srgbClr val="1E5E2A"/>
            </a:solidFill>
            <a:prstDash val="solid"/>
          </a:ln>
        </p:spPr>
        <p:txBody>
          <a:bodyPr/>
          <a:lstStyle/>
          <a:p>
            <a:endParaRPr lang="fr-FR"/>
          </a:p>
        </p:txBody>
      </p:sp>
      <p:sp>
        <p:nvSpPr>
          <p:cNvPr id="37" name="Text 35"/>
          <p:cNvSpPr/>
          <p:nvPr/>
        </p:nvSpPr>
        <p:spPr>
          <a:xfrm>
            <a:off x="3310128" y="3611880"/>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Management visuel + rituels de contrôle = socle de la performance durable</a:t>
            </a:r>
            <a:endParaRPr lang="en-US" sz="850" dirty="0"/>
          </a:p>
        </p:txBody>
      </p:sp>
      <p:sp>
        <p:nvSpPr>
          <p:cNvPr id="38" name="Shape 36"/>
          <p:cNvSpPr/>
          <p:nvPr/>
        </p:nvSpPr>
        <p:spPr>
          <a:xfrm>
            <a:off x="6080760" y="822960"/>
            <a:ext cx="2788920" cy="329184"/>
          </a:xfrm>
          <a:prstGeom prst="rect">
            <a:avLst/>
          </a:prstGeom>
          <a:solidFill>
            <a:srgbClr val="5C2D91"/>
          </a:solidFill>
          <a:ln w="12700">
            <a:solidFill>
              <a:srgbClr val="5C2D91"/>
            </a:solidFill>
            <a:prstDash val="solid"/>
          </a:ln>
        </p:spPr>
        <p:txBody>
          <a:bodyPr/>
          <a:lstStyle/>
          <a:p>
            <a:endParaRPr lang="fr-FR"/>
          </a:p>
        </p:txBody>
      </p:sp>
      <p:sp>
        <p:nvSpPr>
          <p:cNvPr id="39" name="Text 37"/>
          <p:cNvSpPr/>
          <p:nvPr/>
        </p:nvSpPr>
        <p:spPr>
          <a:xfrm>
            <a:off x="6153912" y="859536"/>
            <a:ext cx="2642616" cy="256032"/>
          </a:xfrm>
          <a:prstGeom prst="rect">
            <a:avLst/>
          </a:prstGeom>
          <a:noFill/>
          <a:ln/>
        </p:spPr>
        <p:txBody>
          <a:bodyPr wrap="square" lIns="0" tIns="0" rIns="0" bIns="0" rtlCol="0" anchor="ctr"/>
          <a:lstStyle/>
          <a:p>
            <a:pPr marL="0" indent="0">
              <a:buNone/>
            </a:pPr>
            <a:r>
              <a:rPr lang="en-US" sz="950" b="1" dirty="0">
                <a:solidFill>
                  <a:srgbClr val="FFFFFF"/>
                </a:solidFill>
              </a:rPr>
              <a:t>ERR. 09  ·  COMMUNICATION INSUFFISANTE</a:t>
            </a:r>
            <a:endParaRPr lang="en-US" sz="950" dirty="0"/>
          </a:p>
        </p:txBody>
      </p:sp>
      <p:sp>
        <p:nvSpPr>
          <p:cNvPr id="40" name="Shape 38"/>
          <p:cNvSpPr/>
          <p:nvPr/>
        </p:nvSpPr>
        <p:spPr>
          <a:xfrm>
            <a:off x="6080760" y="1170432"/>
            <a:ext cx="2788920" cy="914400"/>
          </a:xfrm>
          <a:prstGeom prst="rect">
            <a:avLst/>
          </a:prstGeom>
          <a:solidFill>
            <a:srgbClr val="FDECEA"/>
          </a:solidFill>
          <a:ln w="12700">
            <a:solidFill>
              <a:srgbClr val="A93226"/>
            </a:solidFill>
            <a:prstDash val="solid"/>
          </a:ln>
        </p:spPr>
        <p:txBody>
          <a:bodyPr/>
          <a:lstStyle/>
          <a:p>
            <a:endParaRPr lang="fr-FR"/>
          </a:p>
        </p:txBody>
      </p:sp>
      <p:sp>
        <p:nvSpPr>
          <p:cNvPr id="41" name="Text 39"/>
          <p:cNvSpPr/>
          <p:nvPr/>
        </p:nvSpPr>
        <p:spPr>
          <a:xfrm>
            <a:off x="6172200" y="1207008"/>
            <a:ext cx="2606040" cy="201168"/>
          </a:xfrm>
          <a:prstGeom prst="rect">
            <a:avLst/>
          </a:prstGeom>
          <a:noFill/>
          <a:ln/>
        </p:spPr>
        <p:txBody>
          <a:bodyPr wrap="square" lIns="0" tIns="0" rIns="0" bIns="0" rtlCol="0" anchor="ctr"/>
          <a:lstStyle/>
          <a:p>
            <a:pPr marL="0" indent="0">
              <a:buNone/>
            </a:pPr>
            <a:r>
              <a:rPr lang="en-US" sz="850" b="1" dirty="0">
                <a:solidFill>
                  <a:srgbClr val="A93226"/>
                </a:solidFill>
              </a:rPr>
              <a:t>✗  CE QUI SE PASSE :</a:t>
            </a:r>
            <a:endParaRPr lang="en-US" sz="850" dirty="0"/>
          </a:p>
        </p:txBody>
      </p:sp>
      <p:sp>
        <p:nvSpPr>
          <p:cNvPr id="42" name="Text 40"/>
          <p:cNvSpPr/>
          <p:nvPr/>
        </p:nvSpPr>
        <p:spPr>
          <a:xfrm>
            <a:off x="6190488" y="1417320"/>
            <a:ext cx="2569464" cy="603504"/>
          </a:xfrm>
          <a:prstGeom prst="rect">
            <a:avLst/>
          </a:prstGeom>
          <a:noFill/>
          <a:ln/>
        </p:spPr>
        <p:txBody>
          <a:bodyPr wrap="square" lIns="0" tIns="0" rIns="0" bIns="0" rtlCol="0" anchor="ctr"/>
          <a:lstStyle/>
          <a:p>
            <a:pPr marL="0" indent="0">
              <a:buNone/>
            </a:pPr>
            <a:r>
              <a:rPr lang="en-US" sz="900" i="1" dirty="0">
                <a:solidFill>
                  <a:srgbClr val="2C2C2C"/>
                </a:solidFill>
              </a:rPr>
              <a:t>Priorité à l'exécution opérationnelle, sans partager les progrès, succès et apprentissages avec les parties prenantes.</a:t>
            </a:r>
            <a:endParaRPr lang="en-US" sz="900" dirty="0"/>
          </a:p>
        </p:txBody>
      </p:sp>
      <p:sp>
        <p:nvSpPr>
          <p:cNvPr id="43" name="Shape 41"/>
          <p:cNvSpPr/>
          <p:nvPr/>
        </p:nvSpPr>
        <p:spPr>
          <a:xfrm>
            <a:off x="6080760" y="2139696"/>
            <a:ext cx="2788920" cy="237744"/>
          </a:xfrm>
          <a:prstGeom prst="rect">
            <a:avLst/>
          </a:prstGeom>
          <a:solidFill>
            <a:srgbClr val="5C2D91">
              <a:alpha val="15000"/>
            </a:srgbClr>
          </a:solidFill>
          <a:ln w="12700">
            <a:solidFill>
              <a:srgbClr val="5C2D91"/>
            </a:solidFill>
            <a:prstDash val="solid"/>
          </a:ln>
        </p:spPr>
        <p:txBody>
          <a:bodyPr/>
          <a:lstStyle/>
          <a:p>
            <a:endParaRPr lang="fr-FR"/>
          </a:p>
        </p:txBody>
      </p:sp>
      <p:sp>
        <p:nvSpPr>
          <p:cNvPr id="44" name="Text 42"/>
          <p:cNvSpPr/>
          <p:nvPr/>
        </p:nvSpPr>
        <p:spPr>
          <a:xfrm>
            <a:off x="6172200" y="2167128"/>
            <a:ext cx="2606040" cy="182880"/>
          </a:xfrm>
          <a:prstGeom prst="rect">
            <a:avLst/>
          </a:prstGeom>
          <a:noFill/>
          <a:ln/>
        </p:spPr>
        <p:txBody>
          <a:bodyPr wrap="square" lIns="0" tIns="0" rIns="0" bIns="0" rtlCol="0" anchor="ctr"/>
          <a:lstStyle/>
          <a:p>
            <a:pPr marL="0" indent="0">
              <a:buNone/>
            </a:pPr>
            <a:r>
              <a:rPr lang="en-US" sz="850" b="1" dirty="0">
                <a:solidFill>
                  <a:srgbClr val="5C2D91"/>
                </a:solidFill>
              </a:rPr>
              <a:t>✓  LA PARADE :</a:t>
            </a:r>
            <a:endParaRPr lang="en-US" sz="850" dirty="0"/>
          </a:p>
        </p:txBody>
      </p:sp>
      <p:sp>
        <p:nvSpPr>
          <p:cNvPr id="45" name="Shape 43"/>
          <p:cNvSpPr/>
          <p:nvPr/>
        </p:nvSpPr>
        <p:spPr>
          <a:xfrm>
            <a:off x="6080760" y="2432304"/>
            <a:ext cx="2788920" cy="347472"/>
          </a:xfrm>
          <a:prstGeom prst="rect">
            <a:avLst/>
          </a:prstGeom>
          <a:solidFill>
            <a:srgbClr val="E6F4EA"/>
          </a:solidFill>
          <a:ln w="12700">
            <a:solidFill>
              <a:srgbClr val="1E5E2A"/>
            </a:solidFill>
            <a:prstDash val="solid"/>
          </a:ln>
        </p:spPr>
        <p:txBody>
          <a:bodyPr/>
          <a:lstStyle/>
          <a:p>
            <a:endParaRPr lang="fr-FR"/>
          </a:p>
        </p:txBody>
      </p:sp>
      <p:sp>
        <p:nvSpPr>
          <p:cNvPr id="46" name="Text 44"/>
          <p:cNvSpPr/>
          <p:nvPr/>
        </p:nvSpPr>
        <p:spPr>
          <a:xfrm>
            <a:off x="6190488" y="2459736"/>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Adapter le message et le canal à chaque audience (DG, managers, opérateurs)</a:t>
            </a:r>
            <a:endParaRPr lang="en-US" sz="850" dirty="0"/>
          </a:p>
        </p:txBody>
      </p:sp>
      <p:sp>
        <p:nvSpPr>
          <p:cNvPr id="47" name="Shape 45"/>
          <p:cNvSpPr/>
          <p:nvPr/>
        </p:nvSpPr>
        <p:spPr>
          <a:xfrm>
            <a:off x="6080760" y="2816352"/>
            <a:ext cx="2788920" cy="347472"/>
          </a:xfrm>
          <a:prstGeom prst="rect">
            <a:avLst/>
          </a:prstGeom>
          <a:solidFill>
            <a:srgbClr val="FFFFFF"/>
          </a:solidFill>
          <a:ln w="12700">
            <a:solidFill>
              <a:srgbClr val="1E5E2A"/>
            </a:solidFill>
            <a:prstDash val="solid"/>
          </a:ln>
        </p:spPr>
        <p:txBody>
          <a:bodyPr/>
          <a:lstStyle/>
          <a:p>
            <a:endParaRPr lang="fr-FR"/>
          </a:p>
        </p:txBody>
      </p:sp>
      <p:sp>
        <p:nvSpPr>
          <p:cNvPr id="48" name="Text 46"/>
          <p:cNvSpPr/>
          <p:nvPr/>
        </p:nvSpPr>
        <p:spPr>
          <a:xfrm>
            <a:off x="6190488" y="2843784"/>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Jalons de communication réguliers avec supports prêts à l'emploi</a:t>
            </a:r>
            <a:endParaRPr lang="en-US" sz="850" dirty="0"/>
          </a:p>
        </p:txBody>
      </p:sp>
      <p:sp>
        <p:nvSpPr>
          <p:cNvPr id="49" name="Shape 47"/>
          <p:cNvSpPr/>
          <p:nvPr/>
        </p:nvSpPr>
        <p:spPr>
          <a:xfrm>
            <a:off x="6080760" y="3200400"/>
            <a:ext cx="2788920" cy="347472"/>
          </a:xfrm>
          <a:prstGeom prst="rect">
            <a:avLst/>
          </a:prstGeom>
          <a:solidFill>
            <a:srgbClr val="E6F4EA"/>
          </a:solidFill>
          <a:ln w="12700">
            <a:solidFill>
              <a:srgbClr val="1E5E2A"/>
            </a:solidFill>
            <a:prstDash val="solid"/>
          </a:ln>
        </p:spPr>
        <p:txBody>
          <a:bodyPr/>
          <a:lstStyle/>
          <a:p>
            <a:endParaRPr lang="fr-FR"/>
          </a:p>
        </p:txBody>
      </p:sp>
      <p:sp>
        <p:nvSpPr>
          <p:cNvPr id="50" name="Text 48"/>
          <p:cNvSpPr/>
          <p:nvPr/>
        </p:nvSpPr>
        <p:spPr>
          <a:xfrm>
            <a:off x="6190488" y="3227832"/>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Moments de célébration des succès intermédiaires</a:t>
            </a:r>
            <a:endParaRPr lang="en-US" sz="850" dirty="0"/>
          </a:p>
        </p:txBody>
      </p:sp>
      <p:sp>
        <p:nvSpPr>
          <p:cNvPr id="51" name="Shape 49"/>
          <p:cNvSpPr/>
          <p:nvPr/>
        </p:nvSpPr>
        <p:spPr>
          <a:xfrm>
            <a:off x="6080760" y="3584448"/>
            <a:ext cx="2788920" cy="347472"/>
          </a:xfrm>
          <a:prstGeom prst="rect">
            <a:avLst/>
          </a:prstGeom>
          <a:solidFill>
            <a:srgbClr val="FFFFFF"/>
          </a:solidFill>
          <a:ln w="12700">
            <a:solidFill>
              <a:srgbClr val="1E5E2A"/>
            </a:solidFill>
            <a:prstDash val="solid"/>
          </a:ln>
        </p:spPr>
        <p:txBody>
          <a:bodyPr/>
          <a:lstStyle/>
          <a:p>
            <a:endParaRPr lang="fr-FR"/>
          </a:p>
        </p:txBody>
      </p:sp>
      <p:sp>
        <p:nvSpPr>
          <p:cNvPr id="52" name="Text 50"/>
          <p:cNvSpPr/>
          <p:nvPr/>
        </p:nvSpPr>
        <p:spPr>
          <a:xfrm>
            <a:off x="6190488" y="3611880"/>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La comm n'est pas optionnelle : c'est un levier de transformation culturelle</a:t>
            </a:r>
            <a:endParaRPr lang="en-US" sz="850" dirty="0"/>
          </a:p>
        </p:txBody>
      </p:sp>
      <p:sp>
        <p:nvSpPr>
          <p:cNvPr id="53" name="Shape 51"/>
          <p:cNvSpPr/>
          <p:nvPr/>
        </p:nvSpPr>
        <p:spPr>
          <a:xfrm>
            <a:off x="0" y="4828032"/>
            <a:ext cx="9144000" cy="315468"/>
          </a:xfrm>
          <a:prstGeom prst="rect">
            <a:avLst/>
          </a:prstGeom>
          <a:solidFill>
            <a:srgbClr val="1B3A6B"/>
          </a:solidFill>
          <a:ln w="12700">
            <a:solidFill>
              <a:srgbClr val="1B3A6B"/>
            </a:solidFill>
            <a:prstDash val="solid"/>
          </a:ln>
        </p:spPr>
        <p:txBody>
          <a:bodyPr/>
          <a:lstStyle/>
          <a:p>
            <a:endParaRPr lang="fr-FR"/>
          </a:p>
        </p:txBody>
      </p:sp>
      <p:sp>
        <p:nvSpPr>
          <p:cNvPr id="54" name="Text 52"/>
          <p:cNvSpPr/>
          <p:nvPr/>
        </p:nvSpPr>
        <p:spPr>
          <a:xfrm>
            <a:off x="274320" y="4846320"/>
            <a:ext cx="7772400" cy="256032"/>
          </a:xfrm>
          <a:prstGeom prst="rect">
            <a:avLst/>
          </a:prstGeom>
          <a:noFill/>
          <a:ln/>
        </p:spPr>
        <p:txBody>
          <a:bodyPr wrap="square" lIns="0" tIns="0" rIns="0" bIns="0" rtlCol="0" anchor="ctr"/>
          <a:lstStyle/>
          <a:p>
            <a:pPr marL="0" indent="0">
              <a:buNone/>
            </a:pPr>
            <a:r>
              <a:rPr lang="en-US" sz="850" dirty="0">
                <a:solidFill>
                  <a:srgbClr val="6B8CC4"/>
                </a:solidFill>
              </a:rPr>
              <a:t>CHAPITRE 17  —  Les Erreurs Classiques &amp; Comment les Éviter  ·  Excellence Opérationnelle</a:t>
            </a:r>
            <a:endParaRPr lang="en-US" sz="850" dirty="0"/>
          </a:p>
        </p:txBody>
      </p:sp>
      <p:sp>
        <p:nvSpPr>
          <p:cNvPr id="55" name="Text 53"/>
          <p:cNvSpPr/>
          <p:nvPr/>
        </p:nvSpPr>
        <p:spPr>
          <a:xfrm>
            <a:off x="8229600" y="4846320"/>
            <a:ext cx="731520" cy="256032"/>
          </a:xfrm>
          <a:prstGeom prst="rect">
            <a:avLst/>
          </a:prstGeom>
          <a:noFill/>
          <a:ln/>
        </p:spPr>
        <p:txBody>
          <a:bodyPr wrap="square" lIns="0" tIns="0" rIns="0" bIns="0" rtlCol="0" anchor="ctr"/>
          <a:lstStyle/>
          <a:p>
            <a:pPr marL="0" indent="0" algn="r">
              <a:buNone/>
            </a:pPr>
            <a:r>
              <a:rPr lang="en-US" sz="900" b="1" dirty="0">
                <a:solidFill>
                  <a:srgbClr val="FFFFFF"/>
                </a:solidFill>
              </a:rPr>
              <a:t>7 / 17</a:t>
            </a:r>
            <a:endParaRPr lang="en-US" sz="9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5F5F7"/>
        </a:solidFill>
        <a:effectLst/>
      </p:bgPr>
    </p:bg>
    <p:spTree>
      <p:nvGrpSpPr>
        <p:cNvPr id="1" name=""/>
        <p:cNvGrpSpPr/>
        <p:nvPr/>
      </p:nvGrpSpPr>
      <p:grpSpPr>
        <a:xfrm>
          <a:off x="0" y="0"/>
          <a:ext cx="0" cy="0"/>
          <a:chOff x="0" y="0"/>
          <a:chExt cx="0" cy="0"/>
        </a:xfrm>
      </p:grpSpPr>
      <p:sp>
        <p:nvSpPr>
          <p:cNvPr id="2" name="Shape 0"/>
          <p:cNvSpPr/>
          <p:nvPr/>
        </p:nvSpPr>
        <p:spPr>
          <a:xfrm>
            <a:off x="0" y="0"/>
            <a:ext cx="9144000" cy="713232"/>
          </a:xfrm>
          <a:prstGeom prst="rect">
            <a:avLst/>
          </a:prstGeom>
          <a:solidFill>
            <a:srgbClr val="1B3A6B"/>
          </a:solidFill>
          <a:ln w="12700">
            <a:solidFill>
              <a:srgbClr val="1B3A6B"/>
            </a:solidFill>
            <a:prstDash val="solid"/>
          </a:ln>
        </p:spPr>
        <p:txBody>
          <a:bodyPr/>
          <a:lstStyle/>
          <a:p>
            <a:endParaRPr lang="fr-FR"/>
          </a:p>
        </p:txBody>
      </p:sp>
      <p:sp>
        <p:nvSpPr>
          <p:cNvPr id="3" name="Shape 1"/>
          <p:cNvSpPr/>
          <p:nvPr/>
        </p:nvSpPr>
        <p:spPr>
          <a:xfrm>
            <a:off x="0" y="0"/>
            <a:ext cx="164592" cy="713232"/>
          </a:xfrm>
          <a:prstGeom prst="rect">
            <a:avLst/>
          </a:prstGeom>
          <a:solidFill>
            <a:srgbClr val="856404"/>
          </a:solidFill>
          <a:ln w="12700">
            <a:solidFill>
              <a:srgbClr val="856404"/>
            </a:solidFill>
            <a:prstDash val="solid"/>
          </a:ln>
        </p:spPr>
        <p:txBody>
          <a:bodyPr/>
          <a:lstStyle/>
          <a:p>
            <a:endParaRPr lang="fr-FR"/>
          </a:p>
        </p:txBody>
      </p:sp>
      <p:sp>
        <p:nvSpPr>
          <p:cNvPr id="4" name="Text 2"/>
          <p:cNvSpPr/>
          <p:nvPr/>
        </p:nvSpPr>
        <p:spPr>
          <a:xfrm>
            <a:off x="320040" y="36576"/>
            <a:ext cx="8046720" cy="329184"/>
          </a:xfrm>
          <a:prstGeom prst="rect">
            <a:avLst/>
          </a:prstGeom>
          <a:noFill/>
          <a:ln/>
        </p:spPr>
        <p:txBody>
          <a:bodyPr wrap="square" lIns="0" tIns="0" rIns="0" bIns="0" rtlCol="0" anchor="ctr"/>
          <a:lstStyle/>
          <a:p>
            <a:pPr marL="0" indent="0">
              <a:buNone/>
            </a:pPr>
            <a:r>
              <a:rPr lang="en-US" sz="2000" b="1" dirty="0">
                <a:solidFill>
                  <a:srgbClr val="FFFFFF"/>
                </a:solidFill>
              </a:rPr>
              <a:t>Erreurs Transversales — 10, 11 &amp; 12</a:t>
            </a:r>
            <a:endParaRPr lang="en-US" sz="2000" dirty="0"/>
          </a:p>
        </p:txBody>
      </p:sp>
      <p:sp>
        <p:nvSpPr>
          <p:cNvPr id="5" name="Text 3"/>
          <p:cNvSpPr/>
          <p:nvPr/>
        </p:nvSpPr>
        <p:spPr>
          <a:xfrm>
            <a:off x="320040" y="384048"/>
            <a:ext cx="8046720" cy="256032"/>
          </a:xfrm>
          <a:prstGeom prst="rect">
            <a:avLst/>
          </a:prstGeom>
          <a:noFill/>
          <a:ln/>
        </p:spPr>
        <p:txBody>
          <a:bodyPr wrap="square" lIns="0" tIns="0" rIns="0" bIns="0" rtlCol="0" anchor="ctr"/>
          <a:lstStyle/>
          <a:p>
            <a:pPr marL="0" indent="0">
              <a:buNone/>
            </a:pPr>
            <a:r>
              <a:rPr lang="en-US" sz="1100" i="1" dirty="0">
                <a:solidFill>
                  <a:srgbClr val="ADC6E5"/>
                </a:solidFill>
              </a:rPr>
              <a:t>Rigidité · Satisfaction ignorée · Pas de capitalisation</a:t>
            </a:r>
            <a:endParaRPr lang="en-US" sz="1100" dirty="0"/>
          </a:p>
        </p:txBody>
      </p:sp>
      <p:sp>
        <p:nvSpPr>
          <p:cNvPr id="6" name="Shape 4"/>
          <p:cNvSpPr/>
          <p:nvPr/>
        </p:nvSpPr>
        <p:spPr>
          <a:xfrm>
            <a:off x="8339328" y="91440"/>
            <a:ext cx="658368" cy="512064"/>
          </a:xfrm>
          <a:prstGeom prst="rect">
            <a:avLst/>
          </a:prstGeom>
          <a:solidFill>
            <a:srgbClr val="856404"/>
          </a:solidFill>
          <a:ln w="12700">
            <a:solidFill>
              <a:srgbClr val="856404"/>
            </a:solidFill>
            <a:prstDash val="solid"/>
          </a:ln>
        </p:spPr>
        <p:txBody>
          <a:bodyPr/>
          <a:lstStyle/>
          <a:p>
            <a:endParaRPr lang="fr-FR"/>
          </a:p>
        </p:txBody>
      </p:sp>
      <p:sp>
        <p:nvSpPr>
          <p:cNvPr id="7" name="Text 5"/>
          <p:cNvSpPr/>
          <p:nvPr/>
        </p:nvSpPr>
        <p:spPr>
          <a:xfrm>
            <a:off x="8339328" y="91440"/>
            <a:ext cx="658368" cy="512064"/>
          </a:xfrm>
          <a:prstGeom prst="rect">
            <a:avLst/>
          </a:prstGeom>
          <a:noFill/>
          <a:ln/>
        </p:spPr>
        <p:txBody>
          <a:bodyPr wrap="square" lIns="0" tIns="0" rIns="0" bIns="0" rtlCol="0" anchor="ctr"/>
          <a:lstStyle/>
          <a:p>
            <a:pPr marL="0" indent="0" algn="ctr">
              <a:buNone/>
            </a:pPr>
            <a:r>
              <a:rPr lang="en-US" sz="1300" b="1" dirty="0">
                <a:solidFill>
                  <a:srgbClr val="1B3A6B"/>
                </a:solidFill>
              </a:rPr>
              <a:t>EO</a:t>
            </a:r>
            <a:endParaRPr lang="en-US" sz="1300" dirty="0"/>
          </a:p>
        </p:txBody>
      </p:sp>
      <p:sp>
        <p:nvSpPr>
          <p:cNvPr id="8" name="Shape 6"/>
          <p:cNvSpPr/>
          <p:nvPr/>
        </p:nvSpPr>
        <p:spPr>
          <a:xfrm>
            <a:off x="320040" y="822960"/>
            <a:ext cx="2788920" cy="347472"/>
          </a:xfrm>
          <a:prstGeom prst="rect">
            <a:avLst/>
          </a:prstGeom>
          <a:solidFill>
            <a:srgbClr val="0D6B74"/>
          </a:solidFill>
          <a:ln w="12700">
            <a:solidFill>
              <a:srgbClr val="0D6B74"/>
            </a:solidFill>
            <a:prstDash val="solid"/>
          </a:ln>
        </p:spPr>
        <p:txBody>
          <a:bodyPr/>
          <a:lstStyle/>
          <a:p>
            <a:endParaRPr lang="fr-FR"/>
          </a:p>
        </p:txBody>
      </p:sp>
      <p:sp>
        <p:nvSpPr>
          <p:cNvPr id="9" name="Text 7"/>
          <p:cNvSpPr/>
          <p:nvPr/>
        </p:nvSpPr>
        <p:spPr>
          <a:xfrm>
            <a:off x="393192" y="859536"/>
            <a:ext cx="2642616" cy="274320"/>
          </a:xfrm>
          <a:prstGeom prst="rect">
            <a:avLst/>
          </a:prstGeom>
          <a:noFill/>
          <a:ln/>
        </p:spPr>
        <p:txBody>
          <a:bodyPr wrap="square" lIns="0" tIns="0" rIns="0" bIns="0" rtlCol="0" anchor="ctr"/>
          <a:lstStyle/>
          <a:p>
            <a:pPr marL="0" indent="0">
              <a:buNone/>
            </a:pPr>
            <a:r>
              <a:rPr lang="en-US" sz="950" b="1" dirty="0">
                <a:solidFill>
                  <a:srgbClr val="FFFFFF"/>
                </a:solidFill>
              </a:rPr>
              <a:t>ERR. 10  ·  RIGIDITÉ MÉTHODOLOGIQUE</a:t>
            </a:r>
            <a:endParaRPr lang="en-US" sz="950" dirty="0"/>
          </a:p>
        </p:txBody>
      </p:sp>
      <p:sp>
        <p:nvSpPr>
          <p:cNvPr id="10" name="Shape 8"/>
          <p:cNvSpPr/>
          <p:nvPr/>
        </p:nvSpPr>
        <p:spPr>
          <a:xfrm>
            <a:off x="320040" y="1207008"/>
            <a:ext cx="2788920" cy="877824"/>
          </a:xfrm>
          <a:prstGeom prst="rect">
            <a:avLst/>
          </a:prstGeom>
          <a:solidFill>
            <a:srgbClr val="FDECEA"/>
          </a:solidFill>
          <a:ln w="12700">
            <a:solidFill>
              <a:srgbClr val="A93226"/>
            </a:solidFill>
            <a:prstDash val="solid"/>
          </a:ln>
        </p:spPr>
        <p:txBody>
          <a:bodyPr/>
          <a:lstStyle/>
          <a:p>
            <a:endParaRPr lang="fr-FR"/>
          </a:p>
        </p:txBody>
      </p:sp>
      <p:sp>
        <p:nvSpPr>
          <p:cNvPr id="11" name="Text 9"/>
          <p:cNvSpPr/>
          <p:nvPr/>
        </p:nvSpPr>
        <p:spPr>
          <a:xfrm>
            <a:off x="411480" y="1234440"/>
            <a:ext cx="2606040" cy="201168"/>
          </a:xfrm>
          <a:prstGeom prst="rect">
            <a:avLst/>
          </a:prstGeom>
          <a:noFill/>
          <a:ln/>
        </p:spPr>
        <p:txBody>
          <a:bodyPr wrap="square" lIns="0" tIns="0" rIns="0" bIns="0" rtlCol="0" anchor="ctr"/>
          <a:lstStyle/>
          <a:p>
            <a:pPr marL="0" indent="0">
              <a:buNone/>
            </a:pPr>
            <a:r>
              <a:rPr lang="en-US" sz="850" b="1" dirty="0">
                <a:solidFill>
                  <a:srgbClr val="A93226"/>
                </a:solidFill>
              </a:rPr>
              <a:t>✗  LE PROBLÈME :</a:t>
            </a:r>
            <a:endParaRPr lang="en-US" sz="850" dirty="0"/>
          </a:p>
        </p:txBody>
      </p:sp>
      <p:sp>
        <p:nvSpPr>
          <p:cNvPr id="12" name="Text 10"/>
          <p:cNvSpPr/>
          <p:nvPr/>
        </p:nvSpPr>
        <p:spPr>
          <a:xfrm>
            <a:off x="429768" y="1444752"/>
            <a:ext cx="2569464" cy="585216"/>
          </a:xfrm>
          <a:prstGeom prst="rect">
            <a:avLst/>
          </a:prstGeom>
          <a:noFill/>
          <a:ln/>
        </p:spPr>
        <p:txBody>
          <a:bodyPr wrap="square" lIns="0" tIns="0" rIns="0" bIns="0" rtlCol="0" anchor="ctr"/>
          <a:lstStyle/>
          <a:p>
            <a:pPr marL="0" indent="0">
              <a:buNone/>
            </a:pPr>
            <a:r>
              <a:rPr lang="en-US" sz="900" i="1" dirty="0">
                <a:solidFill>
                  <a:srgbClr val="2C2C2C"/>
                </a:solidFill>
              </a:rPr>
              <a:t>Appliquer rigidement un cadre prédéfini sans ajustement aux spécificités du problème, de la culture ou des contraintes client.</a:t>
            </a:r>
            <a:endParaRPr lang="en-US" sz="900" dirty="0"/>
          </a:p>
        </p:txBody>
      </p:sp>
      <p:sp>
        <p:nvSpPr>
          <p:cNvPr id="13" name="Shape 11"/>
          <p:cNvSpPr/>
          <p:nvPr/>
        </p:nvSpPr>
        <p:spPr>
          <a:xfrm>
            <a:off x="320040" y="2121408"/>
            <a:ext cx="2788920" cy="329184"/>
          </a:xfrm>
          <a:prstGeom prst="rect">
            <a:avLst/>
          </a:prstGeom>
          <a:solidFill>
            <a:srgbClr val="0D6B74">
              <a:alpha val="18000"/>
            </a:srgbClr>
          </a:solidFill>
          <a:ln w="12700">
            <a:solidFill>
              <a:srgbClr val="0D6B74"/>
            </a:solidFill>
            <a:prstDash val="solid"/>
          </a:ln>
        </p:spPr>
        <p:txBody>
          <a:bodyPr/>
          <a:lstStyle/>
          <a:p>
            <a:endParaRPr lang="fr-FR"/>
          </a:p>
        </p:txBody>
      </p:sp>
      <p:sp>
        <p:nvSpPr>
          <p:cNvPr id="14" name="Text 12"/>
          <p:cNvSpPr/>
          <p:nvPr/>
        </p:nvSpPr>
        <p:spPr>
          <a:xfrm>
            <a:off x="411480" y="2139696"/>
            <a:ext cx="2606040" cy="274320"/>
          </a:xfrm>
          <a:prstGeom prst="rect">
            <a:avLst/>
          </a:prstGeom>
          <a:noFill/>
          <a:ln/>
        </p:spPr>
        <p:txBody>
          <a:bodyPr wrap="square" lIns="0" tIns="0" rIns="0" bIns="0" rtlCol="0" anchor="ctr"/>
          <a:lstStyle/>
          <a:p>
            <a:pPr marL="0" indent="0" algn="ctr">
              <a:buNone/>
            </a:pPr>
            <a:r>
              <a:rPr lang="en-US" sz="900" b="1" i="1" dirty="0">
                <a:solidFill>
                  <a:srgbClr val="0D6B74"/>
                </a:solidFill>
              </a:rPr>
              <a:t>"Agilité = rigueur de principe + flexibilité d'application"</a:t>
            </a:r>
            <a:endParaRPr lang="en-US" sz="900" dirty="0"/>
          </a:p>
        </p:txBody>
      </p:sp>
      <p:sp>
        <p:nvSpPr>
          <p:cNvPr id="15" name="Shape 13"/>
          <p:cNvSpPr/>
          <p:nvPr/>
        </p:nvSpPr>
        <p:spPr>
          <a:xfrm>
            <a:off x="320040" y="2487168"/>
            <a:ext cx="2788920" cy="237744"/>
          </a:xfrm>
          <a:prstGeom prst="rect">
            <a:avLst/>
          </a:prstGeom>
          <a:solidFill>
            <a:srgbClr val="E6F4EA"/>
          </a:solidFill>
          <a:ln w="12700">
            <a:solidFill>
              <a:srgbClr val="1E5E2A"/>
            </a:solidFill>
            <a:prstDash val="solid"/>
          </a:ln>
        </p:spPr>
        <p:txBody>
          <a:bodyPr/>
          <a:lstStyle/>
          <a:p>
            <a:endParaRPr lang="fr-FR"/>
          </a:p>
        </p:txBody>
      </p:sp>
      <p:sp>
        <p:nvSpPr>
          <p:cNvPr id="16" name="Text 14"/>
          <p:cNvSpPr/>
          <p:nvPr/>
        </p:nvSpPr>
        <p:spPr>
          <a:xfrm>
            <a:off x="411480" y="2514600"/>
            <a:ext cx="2606040" cy="182880"/>
          </a:xfrm>
          <a:prstGeom prst="rect">
            <a:avLst/>
          </a:prstGeom>
          <a:noFill/>
          <a:ln/>
        </p:spPr>
        <p:txBody>
          <a:bodyPr wrap="square" lIns="0" tIns="0" rIns="0" bIns="0" rtlCol="0" anchor="ctr"/>
          <a:lstStyle/>
          <a:p>
            <a:pPr marL="0" indent="0">
              <a:buNone/>
            </a:pPr>
            <a:r>
              <a:rPr lang="en-US" sz="850" b="1" dirty="0">
                <a:solidFill>
                  <a:srgbClr val="1E5E2A"/>
                </a:solidFill>
              </a:rPr>
              <a:t>✓  LA PARADE :</a:t>
            </a:r>
            <a:endParaRPr lang="en-US" sz="850" dirty="0"/>
          </a:p>
        </p:txBody>
      </p:sp>
      <p:sp>
        <p:nvSpPr>
          <p:cNvPr id="17" name="Shape 15"/>
          <p:cNvSpPr/>
          <p:nvPr/>
        </p:nvSpPr>
        <p:spPr>
          <a:xfrm>
            <a:off x="320040" y="2761488"/>
            <a:ext cx="2788920" cy="347472"/>
          </a:xfrm>
          <a:prstGeom prst="rect">
            <a:avLst/>
          </a:prstGeom>
          <a:solidFill>
            <a:srgbClr val="E6F4EA"/>
          </a:solidFill>
          <a:ln w="12700">
            <a:solidFill>
              <a:srgbClr val="1E5E2A"/>
            </a:solidFill>
            <a:prstDash val="solid"/>
          </a:ln>
        </p:spPr>
        <p:txBody>
          <a:bodyPr/>
          <a:lstStyle/>
          <a:p>
            <a:endParaRPr lang="fr-FR"/>
          </a:p>
        </p:txBody>
      </p:sp>
      <p:sp>
        <p:nvSpPr>
          <p:cNvPr id="18" name="Text 16"/>
          <p:cNvSpPr/>
          <p:nvPr/>
        </p:nvSpPr>
        <p:spPr>
          <a:xfrm>
            <a:off x="429768" y="2788920"/>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Maîtriser plusieurs approches (Lean, Six Sigma, SMED, Kaizen) et savoir les combiner</a:t>
            </a:r>
            <a:endParaRPr lang="en-US" sz="850" dirty="0"/>
          </a:p>
        </p:txBody>
      </p:sp>
      <p:sp>
        <p:nvSpPr>
          <p:cNvPr id="19" name="Shape 17"/>
          <p:cNvSpPr/>
          <p:nvPr/>
        </p:nvSpPr>
        <p:spPr>
          <a:xfrm>
            <a:off x="320040" y="3145536"/>
            <a:ext cx="2788920" cy="347472"/>
          </a:xfrm>
          <a:prstGeom prst="rect">
            <a:avLst/>
          </a:prstGeom>
          <a:solidFill>
            <a:srgbClr val="FFFFFF"/>
          </a:solidFill>
          <a:ln w="12700">
            <a:solidFill>
              <a:srgbClr val="1E5E2A"/>
            </a:solidFill>
            <a:prstDash val="solid"/>
          </a:ln>
        </p:spPr>
        <p:txBody>
          <a:bodyPr/>
          <a:lstStyle/>
          <a:p>
            <a:endParaRPr lang="fr-FR"/>
          </a:p>
        </p:txBody>
      </p:sp>
      <p:sp>
        <p:nvSpPr>
          <p:cNvPr id="20" name="Text 18"/>
          <p:cNvSpPr/>
          <p:nvPr/>
        </p:nvSpPr>
        <p:spPr>
          <a:xfrm>
            <a:off x="429768" y="3172968"/>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Détecter les signaux de décalage entre méthode prévue et réalité terrain</a:t>
            </a:r>
            <a:endParaRPr lang="en-US" sz="850" dirty="0"/>
          </a:p>
        </p:txBody>
      </p:sp>
      <p:sp>
        <p:nvSpPr>
          <p:cNvPr id="21" name="Shape 19"/>
          <p:cNvSpPr/>
          <p:nvPr/>
        </p:nvSpPr>
        <p:spPr>
          <a:xfrm>
            <a:off x="320040" y="3529584"/>
            <a:ext cx="2788920" cy="347472"/>
          </a:xfrm>
          <a:prstGeom prst="rect">
            <a:avLst/>
          </a:prstGeom>
          <a:solidFill>
            <a:srgbClr val="E6F4EA"/>
          </a:solidFill>
          <a:ln w="12700">
            <a:solidFill>
              <a:srgbClr val="1E5E2A"/>
            </a:solidFill>
            <a:prstDash val="solid"/>
          </a:ln>
        </p:spPr>
        <p:txBody>
          <a:bodyPr/>
          <a:lstStyle/>
          <a:p>
            <a:endParaRPr lang="fr-FR"/>
          </a:p>
        </p:txBody>
      </p:sp>
      <p:sp>
        <p:nvSpPr>
          <p:cNvPr id="22" name="Text 20"/>
          <p:cNvSpPr/>
          <p:nvPr/>
        </p:nvSpPr>
        <p:spPr>
          <a:xfrm>
            <a:off x="429768" y="3557016"/>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L'intelligence contextuelle maximise l'impact des interventions</a:t>
            </a:r>
            <a:endParaRPr lang="en-US" sz="850" dirty="0"/>
          </a:p>
        </p:txBody>
      </p:sp>
      <p:sp>
        <p:nvSpPr>
          <p:cNvPr id="23" name="Shape 21"/>
          <p:cNvSpPr/>
          <p:nvPr/>
        </p:nvSpPr>
        <p:spPr>
          <a:xfrm>
            <a:off x="3200400" y="822960"/>
            <a:ext cx="2788920" cy="347472"/>
          </a:xfrm>
          <a:prstGeom prst="rect">
            <a:avLst/>
          </a:prstGeom>
          <a:solidFill>
            <a:srgbClr val="5C2D91"/>
          </a:solidFill>
          <a:ln w="12700">
            <a:solidFill>
              <a:srgbClr val="5C2D91"/>
            </a:solidFill>
            <a:prstDash val="solid"/>
          </a:ln>
        </p:spPr>
        <p:txBody>
          <a:bodyPr/>
          <a:lstStyle/>
          <a:p>
            <a:endParaRPr lang="fr-FR"/>
          </a:p>
        </p:txBody>
      </p:sp>
      <p:sp>
        <p:nvSpPr>
          <p:cNvPr id="24" name="Text 22"/>
          <p:cNvSpPr/>
          <p:nvPr/>
        </p:nvSpPr>
        <p:spPr>
          <a:xfrm>
            <a:off x="3273552" y="859536"/>
            <a:ext cx="2642616" cy="274320"/>
          </a:xfrm>
          <a:prstGeom prst="rect">
            <a:avLst/>
          </a:prstGeom>
          <a:noFill/>
          <a:ln/>
        </p:spPr>
        <p:txBody>
          <a:bodyPr wrap="square" lIns="0" tIns="0" rIns="0" bIns="0" rtlCol="0" anchor="ctr"/>
          <a:lstStyle/>
          <a:p>
            <a:pPr marL="0" indent="0">
              <a:buNone/>
            </a:pPr>
            <a:r>
              <a:rPr lang="en-US" sz="950" b="1" dirty="0">
                <a:solidFill>
                  <a:srgbClr val="FFFFFF"/>
                </a:solidFill>
              </a:rPr>
              <a:t>ERR. 11  ·  SATISFACTION CLIENT IGNORÉE</a:t>
            </a:r>
            <a:endParaRPr lang="en-US" sz="950" dirty="0"/>
          </a:p>
        </p:txBody>
      </p:sp>
      <p:sp>
        <p:nvSpPr>
          <p:cNvPr id="25" name="Shape 23"/>
          <p:cNvSpPr/>
          <p:nvPr/>
        </p:nvSpPr>
        <p:spPr>
          <a:xfrm>
            <a:off x="3200400" y="1207008"/>
            <a:ext cx="2788920" cy="877824"/>
          </a:xfrm>
          <a:prstGeom prst="rect">
            <a:avLst/>
          </a:prstGeom>
          <a:solidFill>
            <a:srgbClr val="FDECEA"/>
          </a:solidFill>
          <a:ln w="12700">
            <a:solidFill>
              <a:srgbClr val="A93226"/>
            </a:solidFill>
            <a:prstDash val="solid"/>
          </a:ln>
        </p:spPr>
        <p:txBody>
          <a:bodyPr/>
          <a:lstStyle/>
          <a:p>
            <a:endParaRPr lang="fr-FR"/>
          </a:p>
        </p:txBody>
      </p:sp>
      <p:sp>
        <p:nvSpPr>
          <p:cNvPr id="26" name="Text 24"/>
          <p:cNvSpPr/>
          <p:nvPr/>
        </p:nvSpPr>
        <p:spPr>
          <a:xfrm>
            <a:off x="3291840" y="1234440"/>
            <a:ext cx="2606040" cy="201168"/>
          </a:xfrm>
          <a:prstGeom prst="rect">
            <a:avLst/>
          </a:prstGeom>
          <a:noFill/>
          <a:ln/>
        </p:spPr>
        <p:txBody>
          <a:bodyPr wrap="square" lIns="0" tIns="0" rIns="0" bIns="0" rtlCol="0" anchor="ctr"/>
          <a:lstStyle/>
          <a:p>
            <a:pPr marL="0" indent="0">
              <a:buNone/>
            </a:pPr>
            <a:r>
              <a:rPr lang="en-US" sz="850" b="1" dirty="0">
                <a:solidFill>
                  <a:srgbClr val="A93226"/>
                </a:solidFill>
              </a:rPr>
              <a:t>✗  LE PROBLÈME :</a:t>
            </a:r>
            <a:endParaRPr lang="en-US" sz="850" dirty="0"/>
          </a:p>
        </p:txBody>
      </p:sp>
      <p:sp>
        <p:nvSpPr>
          <p:cNvPr id="27" name="Text 25"/>
          <p:cNvSpPr/>
          <p:nvPr/>
        </p:nvSpPr>
        <p:spPr>
          <a:xfrm>
            <a:off x="3310128" y="1444752"/>
            <a:ext cx="2569464" cy="585216"/>
          </a:xfrm>
          <a:prstGeom prst="rect">
            <a:avLst/>
          </a:prstGeom>
          <a:noFill/>
          <a:ln/>
        </p:spPr>
        <p:txBody>
          <a:bodyPr wrap="square" lIns="0" tIns="0" rIns="0" bIns="0" rtlCol="0" anchor="ctr"/>
          <a:lstStyle/>
          <a:p>
            <a:pPr marL="0" indent="0">
              <a:buNone/>
            </a:pPr>
            <a:r>
              <a:rPr lang="en-US" sz="900" i="1" dirty="0">
                <a:solidFill>
                  <a:srgbClr val="2C2C2C"/>
                </a:solidFill>
              </a:rPr>
              <a:t>Focalisation sur les résultats techniques et financiers, sans évaluer la perception qualitative du client sur l'accompagnement.</a:t>
            </a:r>
            <a:endParaRPr lang="en-US" sz="900" dirty="0"/>
          </a:p>
        </p:txBody>
      </p:sp>
      <p:sp>
        <p:nvSpPr>
          <p:cNvPr id="28" name="Shape 26"/>
          <p:cNvSpPr/>
          <p:nvPr/>
        </p:nvSpPr>
        <p:spPr>
          <a:xfrm>
            <a:off x="3200400" y="2121408"/>
            <a:ext cx="2788920" cy="329184"/>
          </a:xfrm>
          <a:prstGeom prst="rect">
            <a:avLst/>
          </a:prstGeom>
          <a:solidFill>
            <a:srgbClr val="5C2D91">
              <a:alpha val="18000"/>
            </a:srgbClr>
          </a:solidFill>
          <a:ln w="12700">
            <a:solidFill>
              <a:srgbClr val="5C2D91"/>
            </a:solidFill>
            <a:prstDash val="solid"/>
          </a:ln>
        </p:spPr>
        <p:txBody>
          <a:bodyPr/>
          <a:lstStyle/>
          <a:p>
            <a:endParaRPr lang="fr-FR"/>
          </a:p>
        </p:txBody>
      </p:sp>
      <p:sp>
        <p:nvSpPr>
          <p:cNvPr id="29" name="Text 27"/>
          <p:cNvSpPr/>
          <p:nvPr/>
        </p:nvSpPr>
        <p:spPr>
          <a:xfrm>
            <a:off x="3291840" y="2139696"/>
            <a:ext cx="2606040" cy="274320"/>
          </a:xfrm>
          <a:prstGeom prst="rect">
            <a:avLst/>
          </a:prstGeom>
          <a:noFill/>
          <a:ln/>
        </p:spPr>
        <p:txBody>
          <a:bodyPr wrap="square" lIns="0" tIns="0" rIns="0" bIns="0" rtlCol="0" anchor="ctr"/>
          <a:lstStyle/>
          <a:p>
            <a:pPr marL="0" indent="0" algn="ctr">
              <a:buNone/>
            </a:pPr>
            <a:r>
              <a:rPr lang="en-US" sz="900" b="1" i="1" dirty="0">
                <a:solidFill>
                  <a:srgbClr val="5C2D91"/>
                </a:solidFill>
              </a:rPr>
              <a:t>"La satisfaction client = levier de fidélisation et de développement"</a:t>
            </a:r>
            <a:endParaRPr lang="en-US" sz="900" dirty="0"/>
          </a:p>
        </p:txBody>
      </p:sp>
      <p:sp>
        <p:nvSpPr>
          <p:cNvPr id="30" name="Shape 28"/>
          <p:cNvSpPr/>
          <p:nvPr/>
        </p:nvSpPr>
        <p:spPr>
          <a:xfrm>
            <a:off x="3200400" y="2487168"/>
            <a:ext cx="2788920" cy="237744"/>
          </a:xfrm>
          <a:prstGeom prst="rect">
            <a:avLst/>
          </a:prstGeom>
          <a:solidFill>
            <a:srgbClr val="E6F4EA"/>
          </a:solidFill>
          <a:ln w="12700">
            <a:solidFill>
              <a:srgbClr val="1E5E2A"/>
            </a:solidFill>
            <a:prstDash val="solid"/>
          </a:ln>
        </p:spPr>
        <p:txBody>
          <a:bodyPr/>
          <a:lstStyle/>
          <a:p>
            <a:endParaRPr lang="fr-FR"/>
          </a:p>
        </p:txBody>
      </p:sp>
      <p:sp>
        <p:nvSpPr>
          <p:cNvPr id="31" name="Text 29"/>
          <p:cNvSpPr/>
          <p:nvPr/>
        </p:nvSpPr>
        <p:spPr>
          <a:xfrm>
            <a:off x="3291840" y="2514600"/>
            <a:ext cx="2606040" cy="182880"/>
          </a:xfrm>
          <a:prstGeom prst="rect">
            <a:avLst/>
          </a:prstGeom>
          <a:noFill/>
          <a:ln/>
        </p:spPr>
        <p:txBody>
          <a:bodyPr wrap="square" lIns="0" tIns="0" rIns="0" bIns="0" rtlCol="0" anchor="ctr"/>
          <a:lstStyle/>
          <a:p>
            <a:pPr marL="0" indent="0">
              <a:buNone/>
            </a:pPr>
            <a:r>
              <a:rPr lang="en-US" sz="850" b="1" dirty="0">
                <a:solidFill>
                  <a:srgbClr val="1E5E2A"/>
                </a:solidFill>
              </a:rPr>
              <a:t>✓  LA PARADE :</a:t>
            </a:r>
            <a:endParaRPr lang="en-US" sz="850" dirty="0"/>
          </a:p>
        </p:txBody>
      </p:sp>
      <p:sp>
        <p:nvSpPr>
          <p:cNvPr id="32" name="Shape 30"/>
          <p:cNvSpPr/>
          <p:nvPr/>
        </p:nvSpPr>
        <p:spPr>
          <a:xfrm>
            <a:off x="3200400" y="2761488"/>
            <a:ext cx="2788920" cy="347472"/>
          </a:xfrm>
          <a:prstGeom prst="rect">
            <a:avLst/>
          </a:prstGeom>
          <a:solidFill>
            <a:srgbClr val="E6F4EA"/>
          </a:solidFill>
          <a:ln w="12700">
            <a:solidFill>
              <a:srgbClr val="1E5E2A"/>
            </a:solidFill>
            <a:prstDash val="solid"/>
          </a:ln>
        </p:spPr>
        <p:txBody>
          <a:bodyPr/>
          <a:lstStyle/>
          <a:p>
            <a:endParaRPr lang="fr-FR"/>
          </a:p>
        </p:txBody>
      </p:sp>
      <p:sp>
        <p:nvSpPr>
          <p:cNvPr id="33" name="Text 31"/>
          <p:cNvSpPr/>
          <p:nvPr/>
        </p:nvSpPr>
        <p:spPr>
          <a:xfrm>
            <a:off x="3310128" y="2788920"/>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Questionnaire NPS en fin de mission (sponsor + champion + terrain)</a:t>
            </a:r>
            <a:endParaRPr lang="en-US" sz="850" dirty="0"/>
          </a:p>
        </p:txBody>
      </p:sp>
      <p:sp>
        <p:nvSpPr>
          <p:cNvPr id="34" name="Shape 32"/>
          <p:cNvSpPr/>
          <p:nvPr/>
        </p:nvSpPr>
        <p:spPr>
          <a:xfrm>
            <a:off x="3200400" y="3145536"/>
            <a:ext cx="2788920" cy="347472"/>
          </a:xfrm>
          <a:prstGeom prst="rect">
            <a:avLst/>
          </a:prstGeom>
          <a:solidFill>
            <a:srgbClr val="FFFFFF"/>
          </a:solidFill>
          <a:ln w="12700">
            <a:solidFill>
              <a:srgbClr val="1E5E2A"/>
            </a:solidFill>
            <a:prstDash val="solid"/>
          </a:ln>
        </p:spPr>
        <p:txBody>
          <a:bodyPr/>
          <a:lstStyle/>
          <a:p>
            <a:endParaRPr lang="fr-FR"/>
          </a:p>
        </p:txBody>
      </p:sp>
      <p:sp>
        <p:nvSpPr>
          <p:cNvPr id="35" name="Text 33"/>
          <p:cNvSpPr/>
          <p:nvPr/>
        </p:nvSpPr>
        <p:spPr>
          <a:xfrm>
            <a:off x="3310128" y="3172968"/>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Traiter les retours négatifs comme des opportunités d'apprentissage</a:t>
            </a:r>
            <a:endParaRPr lang="en-US" sz="850" dirty="0"/>
          </a:p>
        </p:txBody>
      </p:sp>
      <p:sp>
        <p:nvSpPr>
          <p:cNvPr id="36" name="Shape 34"/>
          <p:cNvSpPr/>
          <p:nvPr/>
        </p:nvSpPr>
        <p:spPr>
          <a:xfrm>
            <a:off x="3200400" y="3529584"/>
            <a:ext cx="2788920" cy="347472"/>
          </a:xfrm>
          <a:prstGeom prst="rect">
            <a:avLst/>
          </a:prstGeom>
          <a:solidFill>
            <a:srgbClr val="E6F4EA"/>
          </a:solidFill>
          <a:ln w="12700">
            <a:solidFill>
              <a:srgbClr val="1E5E2A"/>
            </a:solidFill>
            <a:prstDash val="solid"/>
          </a:ln>
        </p:spPr>
        <p:txBody>
          <a:bodyPr/>
          <a:lstStyle/>
          <a:p>
            <a:endParaRPr lang="fr-FR"/>
          </a:p>
        </p:txBody>
      </p:sp>
      <p:sp>
        <p:nvSpPr>
          <p:cNvPr id="37" name="Text 35"/>
          <p:cNvSpPr/>
          <p:nvPr/>
        </p:nvSpPr>
        <p:spPr>
          <a:xfrm>
            <a:off x="3310128" y="3557016"/>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Documenter les témoignages positifs pour la bibliothèque de références</a:t>
            </a:r>
            <a:endParaRPr lang="en-US" sz="850" dirty="0"/>
          </a:p>
        </p:txBody>
      </p:sp>
      <p:sp>
        <p:nvSpPr>
          <p:cNvPr id="38" name="Shape 36"/>
          <p:cNvSpPr/>
          <p:nvPr/>
        </p:nvSpPr>
        <p:spPr>
          <a:xfrm>
            <a:off x="6080760" y="822960"/>
            <a:ext cx="2788920" cy="347472"/>
          </a:xfrm>
          <a:prstGeom prst="rect">
            <a:avLst/>
          </a:prstGeom>
          <a:solidFill>
            <a:srgbClr val="1E5E2A"/>
          </a:solidFill>
          <a:ln w="12700">
            <a:solidFill>
              <a:srgbClr val="1E5E2A"/>
            </a:solidFill>
            <a:prstDash val="solid"/>
          </a:ln>
        </p:spPr>
        <p:txBody>
          <a:bodyPr/>
          <a:lstStyle/>
          <a:p>
            <a:endParaRPr lang="fr-FR"/>
          </a:p>
        </p:txBody>
      </p:sp>
      <p:sp>
        <p:nvSpPr>
          <p:cNvPr id="39" name="Text 37"/>
          <p:cNvSpPr/>
          <p:nvPr/>
        </p:nvSpPr>
        <p:spPr>
          <a:xfrm>
            <a:off x="6153912" y="859536"/>
            <a:ext cx="2642616" cy="274320"/>
          </a:xfrm>
          <a:prstGeom prst="rect">
            <a:avLst/>
          </a:prstGeom>
          <a:noFill/>
          <a:ln/>
        </p:spPr>
        <p:txBody>
          <a:bodyPr wrap="square" lIns="0" tIns="0" rIns="0" bIns="0" rtlCol="0" anchor="ctr"/>
          <a:lstStyle/>
          <a:p>
            <a:pPr marL="0" indent="0">
              <a:buNone/>
            </a:pPr>
            <a:r>
              <a:rPr lang="en-US" sz="950" b="1" dirty="0">
                <a:solidFill>
                  <a:srgbClr val="FFFFFF"/>
                </a:solidFill>
              </a:rPr>
              <a:t>ERR. 12  ·  ABSENCE DE CAPITALISATION</a:t>
            </a:r>
            <a:endParaRPr lang="en-US" sz="950" dirty="0"/>
          </a:p>
        </p:txBody>
      </p:sp>
      <p:sp>
        <p:nvSpPr>
          <p:cNvPr id="40" name="Shape 38"/>
          <p:cNvSpPr/>
          <p:nvPr/>
        </p:nvSpPr>
        <p:spPr>
          <a:xfrm>
            <a:off x="6080760" y="1207008"/>
            <a:ext cx="2788920" cy="877824"/>
          </a:xfrm>
          <a:prstGeom prst="rect">
            <a:avLst/>
          </a:prstGeom>
          <a:solidFill>
            <a:srgbClr val="FDECEA"/>
          </a:solidFill>
          <a:ln w="12700">
            <a:solidFill>
              <a:srgbClr val="A93226"/>
            </a:solidFill>
            <a:prstDash val="solid"/>
          </a:ln>
        </p:spPr>
        <p:txBody>
          <a:bodyPr/>
          <a:lstStyle/>
          <a:p>
            <a:endParaRPr lang="fr-FR"/>
          </a:p>
        </p:txBody>
      </p:sp>
      <p:sp>
        <p:nvSpPr>
          <p:cNvPr id="41" name="Text 39"/>
          <p:cNvSpPr/>
          <p:nvPr/>
        </p:nvSpPr>
        <p:spPr>
          <a:xfrm>
            <a:off x="6172200" y="1234440"/>
            <a:ext cx="2606040" cy="201168"/>
          </a:xfrm>
          <a:prstGeom prst="rect">
            <a:avLst/>
          </a:prstGeom>
          <a:noFill/>
          <a:ln/>
        </p:spPr>
        <p:txBody>
          <a:bodyPr wrap="square" lIns="0" tIns="0" rIns="0" bIns="0" rtlCol="0" anchor="ctr"/>
          <a:lstStyle/>
          <a:p>
            <a:pPr marL="0" indent="0">
              <a:buNone/>
            </a:pPr>
            <a:r>
              <a:rPr lang="en-US" sz="850" b="1" dirty="0">
                <a:solidFill>
                  <a:srgbClr val="A93226"/>
                </a:solidFill>
              </a:rPr>
              <a:t>✗  LE PROBLÈME :</a:t>
            </a:r>
            <a:endParaRPr lang="en-US" sz="850" dirty="0"/>
          </a:p>
        </p:txBody>
      </p:sp>
      <p:sp>
        <p:nvSpPr>
          <p:cNvPr id="42" name="Text 40"/>
          <p:cNvSpPr/>
          <p:nvPr/>
        </p:nvSpPr>
        <p:spPr>
          <a:xfrm>
            <a:off x="6190488" y="1444752"/>
            <a:ext cx="2569464" cy="585216"/>
          </a:xfrm>
          <a:prstGeom prst="rect">
            <a:avLst/>
          </a:prstGeom>
          <a:noFill/>
          <a:ln/>
        </p:spPr>
        <p:txBody>
          <a:bodyPr wrap="square" lIns="0" tIns="0" rIns="0" bIns="0" rtlCol="0" anchor="ctr"/>
          <a:lstStyle/>
          <a:p>
            <a:pPr marL="0" indent="0">
              <a:buNone/>
            </a:pPr>
            <a:r>
              <a:rPr lang="en-US" sz="900" i="1" dirty="0">
                <a:solidFill>
                  <a:srgbClr val="2C2C2C"/>
                </a:solidFill>
              </a:rPr>
              <a:t>Focalisation sur la mission en cours sans documenter les apprentissages, enrichir les outils ou partager les bonnes pratiques.</a:t>
            </a:r>
            <a:endParaRPr lang="en-US" sz="900" dirty="0"/>
          </a:p>
        </p:txBody>
      </p:sp>
      <p:sp>
        <p:nvSpPr>
          <p:cNvPr id="43" name="Shape 41"/>
          <p:cNvSpPr/>
          <p:nvPr/>
        </p:nvSpPr>
        <p:spPr>
          <a:xfrm>
            <a:off x="6080760" y="2121408"/>
            <a:ext cx="2788920" cy="329184"/>
          </a:xfrm>
          <a:prstGeom prst="rect">
            <a:avLst/>
          </a:prstGeom>
          <a:solidFill>
            <a:srgbClr val="1E5E2A">
              <a:alpha val="18000"/>
            </a:srgbClr>
          </a:solidFill>
          <a:ln w="12700">
            <a:solidFill>
              <a:srgbClr val="1E5E2A"/>
            </a:solidFill>
            <a:prstDash val="solid"/>
          </a:ln>
        </p:spPr>
        <p:txBody>
          <a:bodyPr/>
          <a:lstStyle/>
          <a:p>
            <a:endParaRPr lang="fr-FR"/>
          </a:p>
        </p:txBody>
      </p:sp>
      <p:sp>
        <p:nvSpPr>
          <p:cNvPr id="44" name="Text 42"/>
          <p:cNvSpPr/>
          <p:nvPr/>
        </p:nvSpPr>
        <p:spPr>
          <a:xfrm>
            <a:off x="6172200" y="2139696"/>
            <a:ext cx="2606040" cy="274320"/>
          </a:xfrm>
          <a:prstGeom prst="rect">
            <a:avLst/>
          </a:prstGeom>
          <a:noFill/>
          <a:ln/>
        </p:spPr>
        <p:txBody>
          <a:bodyPr wrap="square" lIns="0" tIns="0" rIns="0" bIns="0" rtlCol="0" anchor="ctr"/>
          <a:lstStyle/>
          <a:p>
            <a:pPr marL="0" indent="0" algn="ctr">
              <a:buNone/>
            </a:pPr>
            <a:r>
              <a:rPr lang="en-US" sz="900" b="1" i="1" dirty="0">
                <a:solidFill>
                  <a:srgbClr val="1E5E2A"/>
                </a:solidFill>
              </a:rPr>
              <a:t>"Chaque mission est une opportunité d'enrichissement collectif"</a:t>
            </a:r>
            <a:endParaRPr lang="en-US" sz="900" dirty="0"/>
          </a:p>
        </p:txBody>
      </p:sp>
      <p:sp>
        <p:nvSpPr>
          <p:cNvPr id="45" name="Shape 43"/>
          <p:cNvSpPr/>
          <p:nvPr/>
        </p:nvSpPr>
        <p:spPr>
          <a:xfrm>
            <a:off x="6080760" y="2487168"/>
            <a:ext cx="2788920" cy="237744"/>
          </a:xfrm>
          <a:prstGeom prst="rect">
            <a:avLst/>
          </a:prstGeom>
          <a:solidFill>
            <a:srgbClr val="E6F4EA"/>
          </a:solidFill>
          <a:ln w="12700">
            <a:solidFill>
              <a:srgbClr val="1E5E2A"/>
            </a:solidFill>
            <a:prstDash val="solid"/>
          </a:ln>
        </p:spPr>
        <p:txBody>
          <a:bodyPr/>
          <a:lstStyle/>
          <a:p>
            <a:endParaRPr lang="fr-FR"/>
          </a:p>
        </p:txBody>
      </p:sp>
      <p:sp>
        <p:nvSpPr>
          <p:cNvPr id="46" name="Text 44"/>
          <p:cNvSpPr/>
          <p:nvPr/>
        </p:nvSpPr>
        <p:spPr>
          <a:xfrm>
            <a:off x="6172200" y="2514600"/>
            <a:ext cx="2606040" cy="182880"/>
          </a:xfrm>
          <a:prstGeom prst="rect">
            <a:avLst/>
          </a:prstGeom>
          <a:noFill/>
          <a:ln/>
        </p:spPr>
        <p:txBody>
          <a:bodyPr wrap="square" lIns="0" tIns="0" rIns="0" bIns="0" rtlCol="0" anchor="ctr"/>
          <a:lstStyle/>
          <a:p>
            <a:pPr marL="0" indent="0">
              <a:buNone/>
            </a:pPr>
            <a:r>
              <a:rPr lang="en-US" sz="850" b="1" dirty="0">
                <a:solidFill>
                  <a:srgbClr val="1E5E2A"/>
                </a:solidFill>
              </a:rPr>
              <a:t>✓  LA PARADE :</a:t>
            </a:r>
            <a:endParaRPr lang="en-US" sz="850" dirty="0"/>
          </a:p>
        </p:txBody>
      </p:sp>
      <p:sp>
        <p:nvSpPr>
          <p:cNvPr id="47" name="Shape 45"/>
          <p:cNvSpPr/>
          <p:nvPr/>
        </p:nvSpPr>
        <p:spPr>
          <a:xfrm>
            <a:off x="6080760" y="2761488"/>
            <a:ext cx="2788920" cy="347472"/>
          </a:xfrm>
          <a:prstGeom prst="rect">
            <a:avLst/>
          </a:prstGeom>
          <a:solidFill>
            <a:srgbClr val="E6F4EA"/>
          </a:solidFill>
          <a:ln w="12700">
            <a:solidFill>
              <a:srgbClr val="1E5E2A"/>
            </a:solidFill>
            <a:prstDash val="solid"/>
          </a:ln>
        </p:spPr>
        <p:txBody>
          <a:bodyPr/>
          <a:lstStyle/>
          <a:p>
            <a:endParaRPr lang="fr-FR"/>
          </a:p>
        </p:txBody>
      </p:sp>
      <p:sp>
        <p:nvSpPr>
          <p:cNvPr id="48" name="Text 46"/>
          <p:cNvSpPr/>
          <p:nvPr/>
        </p:nvSpPr>
        <p:spPr>
          <a:xfrm>
            <a:off x="6190488" y="2788920"/>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Retour d'expérience structuré en fin de mission (succès + échecs)</a:t>
            </a:r>
            <a:endParaRPr lang="en-US" sz="850" dirty="0"/>
          </a:p>
        </p:txBody>
      </p:sp>
      <p:sp>
        <p:nvSpPr>
          <p:cNvPr id="49" name="Shape 47"/>
          <p:cNvSpPr/>
          <p:nvPr/>
        </p:nvSpPr>
        <p:spPr>
          <a:xfrm>
            <a:off x="6080760" y="3145536"/>
            <a:ext cx="2788920" cy="347472"/>
          </a:xfrm>
          <a:prstGeom prst="rect">
            <a:avLst/>
          </a:prstGeom>
          <a:solidFill>
            <a:srgbClr val="FFFFFF"/>
          </a:solidFill>
          <a:ln w="12700">
            <a:solidFill>
              <a:srgbClr val="1E5E2A"/>
            </a:solidFill>
            <a:prstDash val="solid"/>
          </a:ln>
        </p:spPr>
        <p:txBody>
          <a:bodyPr/>
          <a:lstStyle/>
          <a:p>
            <a:endParaRPr lang="fr-FR"/>
          </a:p>
        </p:txBody>
      </p:sp>
      <p:sp>
        <p:nvSpPr>
          <p:cNvPr id="50" name="Text 48"/>
          <p:cNvSpPr/>
          <p:nvPr/>
        </p:nvSpPr>
        <p:spPr>
          <a:xfrm>
            <a:off x="6190488" y="3172968"/>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Enrichir les templates et checklists avec les nouveaux apprentissages</a:t>
            </a:r>
            <a:endParaRPr lang="en-US" sz="850" dirty="0"/>
          </a:p>
        </p:txBody>
      </p:sp>
      <p:sp>
        <p:nvSpPr>
          <p:cNvPr id="51" name="Shape 49"/>
          <p:cNvSpPr/>
          <p:nvPr/>
        </p:nvSpPr>
        <p:spPr>
          <a:xfrm>
            <a:off x="6080760" y="3529584"/>
            <a:ext cx="2788920" cy="347472"/>
          </a:xfrm>
          <a:prstGeom prst="rect">
            <a:avLst/>
          </a:prstGeom>
          <a:solidFill>
            <a:srgbClr val="E6F4EA"/>
          </a:solidFill>
          <a:ln w="12700">
            <a:solidFill>
              <a:srgbClr val="1E5E2A"/>
            </a:solidFill>
            <a:prstDash val="solid"/>
          </a:ln>
        </p:spPr>
        <p:txBody>
          <a:bodyPr/>
          <a:lstStyle/>
          <a:p>
            <a:endParaRPr lang="fr-FR"/>
          </a:p>
        </p:txBody>
      </p:sp>
      <p:sp>
        <p:nvSpPr>
          <p:cNvPr id="52" name="Text 50"/>
          <p:cNvSpPr/>
          <p:nvPr/>
        </p:nvSpPr>
        <p:spPr>
          <a:xfrm>
            <a:off x="6190488" y="3557016"/>
            <a:ext cx="2569464" cy="292608"/>
          </a:xfrm>
          <a:prstGeom prst="rect">
            <a:avLst/>
          </a:prstGeom>
          <a:noFill/>
          <a:ln/>
        </p:spPr>
        <p:txBody>
          <a:bodyPr wrap="square" lIns="0" tIns="0" rIns="0" bIns="0" rtlCol="0" anchor="ctr"/>
          <a:lstStyle/>
          <a:p>
            <a:pPr marL="0" indent="0">
              <a:buNone/>
            </a:pPr>
            <a:r>
              <a:rPr lang="en-US" sz="850" b="1" dirty="0">
                <a:solidFill>
                  <a:srgbClr val="1E5E2A"/>
                </a:solidFill>
              </a:rPr>
              <a:t>✓  </a:t>
            </a:r>
            <a:r>
              <a:rPr lang="en-US" sz="850" dirty="0">
                <a:solidFill>
                  <a:srgbClr val="2C2C2C"/>
                </a:solidFill>
              </a:rPr>
              <a:t>Contribuer à la bibliothèque commune d'outils et de références</a:t>
            </a:r>
            <a:endParaRPr lang="en-US" sz="850" dirty="0"/>
          </a:p>
        </p:txBody>
      </p:sp>
      <p:sp>
        <p:nvSpPr>
          <p:cNvPr id="53" name="Shape 51"/>
          <p:cNvSpPr/>
          <p:nvPr/>
        </p:nvSpPr>
        <p:spPr>
          <a:xfrm>
            <a:off x="0" y="4828032"/>
            <a:ext cx="9144000" cy="315468"/>
          </a:xfrm>
          <a:prstGeom prst="rect">
            <a:avLst/>
          </a:prstGeom>
          <a:solidFill>
            <a:srgbClr val="1B3A6B"/>
          </a:solidFill>
          <a:ln w="12700">
            <a:solidFill>
              <a:srgbClr val="1B3A6B"/>
            </a:solidFill>
            <a:prstDash val="solid"/>
          </a:ln>
        </p:spPr>
        <p:txBody>
          <a:bodyPr/>
          <a:lstStyle/>
          <a:p>
            <a:endParaRPr lang="fr-FR"/>
          </a:p>
        </p:txBody>
      </p:sp>
      <p:sp>
        <p:nvSpPr>
          <p:cNvPr id="54" name="Text 52"/>
          <p:cNvSpPr/>
          <p:nvPr/>
        </p:nvSpPr>
        <p:spPr>
          <a:xfrm>
            <a:off x="274320" y="4846320"/>
            <a:ext cx="7772400" cy="256032"/>
          </a:xfrm>
          <a:prstGeom prst="rect">
            <a:avLst/>
          </a:prstGeom>
          <a:noFill/>
          <a:ln/>
        </p:spPr>
        <p:txBody>
          <a:bodyPr wrap="square" lIns="0" tIns="0" rIns="0" bIns="0" rtlCol="0" anchor="ctr"/>
          <a:lstStyle/>
          <a:p>
            <a:pPr marL="0" indent="0">
              <a:buNone/>
            </a:pPr>
            <a:r>
              <a:rPr lang="en-US" sz="850" dirty="0">
                <a:solidFill>
                  <a:srgbClr val="6B8CC4"/>
                </a:solidFill>
              </a:rPr>
              <a:t>CHAPITRE 17  —  Les Erreurs Classiques &amp; Comment les Éviter  ·  Excellence Opérationnelle</a:t>
            </a:r>
            <a:endParaRPr lang="en-US" sz="850" dirty="0"/>
          </a:p>
        </p:txBody>
      </p:sp>
      <p:sp>
        <p:nvSpPr>
          <p:cNvPr id="55" name="Text 53"/>
          <p:cNvSpPr/>
          <p:nvPr/>
        </p:nvSpPr>
        <p:spPr>
          <a:xfrm>
            <a:off x="8229600" y="4846320"/>
            <a:ext cx="731520" cy="256032"/>
          </a:xfrm>
          <a:prstGeom prst="rect">
            <a:avLst/>
          </a:prstGeom>
          <a:noFill/>
          <a:ln/>
        </p:spPr>
        <p:txBody>
          <a:bodyPr wrap="square" lIns="0" tIns="0" rIns="0" bIns="0" rtlCol="0" anchor="ctr"/>
          <a:lstStyle/>
          <a:p>
            <a:pPr marL="0" indent="0" algn="r">
              <a:buNone/>
            </a:pPr>
            <a:r>
              <a:rPr lang="en-US" sz="900" b="1" dirty="0">
                <a:solidFill>
                  <a:srgbClr val="FFFFFF"/>
                </a:solidFill>
              </a:rPr>
              <a:t>8 / 17</a:t>
            </a:r>
            <a:endParaRPr lang="en-US" sz="9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5F5F7"/>
        </a:solidFill>
        <a:effectLst/>
      </p:bgPr>
    </p:bg>
    <p:spTree>
      <p:nvGrpSpPr>
        <p:cNvPr id="1" name=""/>
        <p:cNvGrpSpPr/>
        <p:nvPr/>
      </p:nvGrpSpPr>
      <p:grpSpPr>
        <a:xfrm>
          <a:off x="0" y="0"/>
          <a:ext cx="0" cy="0"/>
          <a:chOff x="0" y="0"/>
          <a:chExt cx="0" cy="0"/>
        </a:xfrm>
      </p:grpSpPr>
      <p:sp>
        <p:nvSpPr>
          <p:cNvPr id="2" name="Shape 0"/>
          <p:cNvSpPr/>
          <p:nvPr/>
        </p:nvSpPr>
        <p:spPr>
          <a:xfrm>
            <a:off x="0" y="0"/>
            <a:ext cx="9144000" cy="713232"/>
          </a:xfrm>
          <a:prstGeom prst="rect">
            <a:avLst/>
          </a:prstGeom>
          <a:solidFill>
            <a:srgbClr val="1B3A6B"/>
          </a:solidFill>
          <a:ln w="12700">
            <a:solidFill>
              <a:srgbClr val="1B3A6B"/>
            </a:solidFill>
            <a:prstDash val="solid"/>
          </a:ln>
        </p:spPr>
        <p:txBody>
          <a:bodyPr/>
          <a:lstStyle/>
          <a:p>
            <a:endParaRPr lang="fr-FR"/>
          </a:p>
        </p:txBody>
      </p:sp>
      <p:sp>
        <p:nvSpPr>
          <p:cNvPr id="3" name="Shape 1"/>
          <p:cNvSpPr/>
          <p:nvPr/>
        </p:nvSpPr>
        <p:spPr>
          <a:xfrm>
            <a:off x="0" y="0"/>
            <a:ext cx="164592" cy="713232"/>
          </a:xfrm>
          <a:prstGeom prst="rect">
            <a:avLst/>
          </a:prstGeom>
          <a:solidFill>
            <a:srgbClr val="856404"/>
          </a:solidFill>
          <a:ln w="12700">
            <a:solidFill>
              <a:srgbClr val="856404"/>
            </a:solidFill>
            <a:prstDash val="solid"/>
          </a:ln>
        </p:spPr>
        <p:txBody>
          <a:bodyPr/>
          <a:lstStyle/>
          <a:p>
            <a:endParaRPr lang="fr-FR"/>
          </a:p>
        </p:txBody>
      </p:sp>
      <p:sp>
        <p:nvSpPr>
          <p:cNvPr id="4" name="Text 2"/>
          <p:cNvSpPr/>
          <p:nvPr/>
        </p:nvSpPr>
        <p:spPr>
          <a:xfrm>
            <a:off x="320040" y="36576"/>
            <a:ext cx="8046720" cy="329184"/>
          </a:xfrm>
          <a:prstGeom prst="rect">
            <a:avLst/>
          </a:prstGeom>
          <a:noFill/>
          <a:ln/>
        </p:spPr>
        <p:txBody>
          <a:bodyPr wrap="square" lIns="0" tIns="0" rIns="0" bIns="0" rtlCol="0" anchor="ctr"/>
          <a:lstStyle/>
          <a:p>
            <a:pPr marL="0" indent="0">
              <a:buNone/>
            </a:pPr>
            <a:r>
              <a:rPr lang="en-US" sz="2000" b="1" dirty="0">
                <a:solidFill>
                  <a:srgbClr val="FFFFFF"/>
                </a:solidFill>
              </a:rPr>
              <a:t>Matrice de Prévention — Outil 17.1</a:t>
            </a:r>
            <a:endParaRPr lang="en-US" sz="2000" dirty="0"/>
          </a:p>
        </p:txBody>
      </p:sp>
      <p:sp>
        <p:nvSpPr>
          <p:cNvPr id="5" name="Text 3"/>
          <p:cNvSpPr/>
          <p:nvPr/>
        </p:nvSpPr>
        <p:spPr>
          <a:xfrm>
            <a:off x="320040" y="384048"/>
            <a:ext cx="8046720" cy="256032"/>
          </a:xfrm>
          <a:prstGeom prst="rect">
            <a:avLst/>
          </a:prstGeom>
          <a:noFill/>
          <a:ln/>
        </p:spPr>
        <p:txBody>
          <a:bodyPr wrap="square" lIns="0" tIns="0" rIns="0" bIns="0" rtlCol="0" anchor="ctr"/>
          <a:lstStyle/>
          <a:p>
            <a:pPr marL="0" indent="0">
              <a:buNone/>
            </a:pPr>
            <a:r>
              <a:rPr lang="en-US" sz="1100" i="1" dirty="0">
                <a:solidFill>
                  <a:srgbClr val="ADC6E5"/>
                </a:solidFill>
              </a:rPr>
              <a:t>Checkpoints de validation à chaque phase de mission</a:t>
            </a:r>
            <a:endParaRPr lang="en-US" sz="1100" dirty="0"/>
          </a:p>
        </p:txBody>
      </p:sp>
      <p:sp>
        <p:nvSpPr>
          <p:cNvPr id="6" name="Shape 4"/>
          <p:cNvSpPr/>
          <p:nvPr/>
        </p:nvSpPr>
        <p:spPr>
          <a:xfrm>
            <a:off x="8339328" y="91440"/>
            <a:ext cx="658368" cy="512064"/>
          </a:xfrm>
          <a:prstGeom prst="rect">
            <a:avLst/>
          </a:prstGeom>
          <a:solidFill>
            <a:srgbClr val="856404"/>
          </a:solidFill>
          <a:ln w="12700">
            <a:solidFill>
              <a:srgbClr val="856404"/>
            </a:solidFill>
            <a:prstDash val="solid"/>
          </a:ln>
        </p:spPr>
        <p:txBody>
          <a:bodyPr/>
          <a:lstStyle/>
          <a:p>
            <a:endParaRPr lang="fr-FR"/>
          </a:p>
        </p:txBody>
      </p:sp>
      <p:sp>
        <p:nvSpPr>
          <p:cNvPr id="7" name="Text 5"/>
          <p:cNvSpPr/>
          <p:nvPr/>
        </p:nvSpPr>
        <p:spPr>
          <a:xfrm>
            <a:off x="8339328" y="91440"/>
            <a:ext cx="658368" cy="512064"/>
          </a:xfrm>
          <a:prstGeom prst="rect">
            <a:avLst/>
          </a:prstGeom>
          <a:noFill/>
          <a:ln/>
        </p:spPr>
        <p:txBody>
          <a:bodyPr wrap="square" lIns="0" tIns="0" rIns="0" bIns="0" rtlCol="0" anchor="ctr"/>
          <a:lstStyle/>
          <a:p>
            <a:pPr marL="0" indent="0" algn="ctr">
              <a:buNone/>
            </a:pPr>
            <a:r>
              <a:rPr lang="en-US" sz="1300" b="1" dirty="0">
                <a:solidFill>
                  <a:srgbClr val="1B3A6B"/>
                </a:solidFill>
              </a:rPr>
              <a:t>EO</a:t>
            </a:r>
            <a:endParaRPr lang="en-US" sz="1300" dirty="0"/>
          </a:p>
        </p:txBody>
      </p:sp>
      <p:sp>
        <p:nvSpPr>
          <p:cNvPr id="8" name="Shape 6"/>
          <p:cNvSpPr/>
          <p:nvPr/>
        </p:nvSpPr>
        <p:spPr>
          <a:xfrm>
            <a:off x="320040" y="822960"/>
            <a:ext cx="1371600" cy="320040"/>
          </a:xfrm>
          <a:prstGeom prst="rect">
            <a:avLst/>
          </a:prstGeom>
          <a:solidFill>
            <a:srgbClr val="1B3A6B"/>
          </a:solidFill>
          <a:ln w="12700">
            <a:solidFill>
              <a:srgbClr val="1B3A6B"/>
            </a:solidFill>
            <a:prstDash val="solid"/>
          </a:ln>
        </p:spPr>
        <p:txBody>
          <a:bodyPr/>
          <a:lstStyle/>
          <a:p>
            <a:endParaRPr lang="fr-FR"/>
          </a:p>
        </p:txBody>
      </p:sp>
      <p:sp>
        <p:nvSpPr>
          <p:cNvPr id="9" name="Text 7"/>
          <p:cNvSpPr/>
          <p:nvPr/>
        </p:nvSpPr>
        <p:spPr>
          <a:xfrm>
            <a:off x="374904" y="850392"/>
            <a:ext cx="1261872" cy="256032"/>
          </a:xfrm>
          <a:prstGeom prst="rect">
            <a:avLst/>
          </a:prstGeom>
          <a:noFill/>
          <a:ln/>
        </p:spPr>
        <p:txBody>
          <a:bodyPr wrap="square" lIns="0" tIns="0" rIns="0" bIns="0" rtlCol="0" anchor="ctr"/>
          <a:lstStyle/>
          <a:p>
            <a:pPr marL="0" indent="0" algn="ctr">
              <a:buNone/>
            </a:pPr>
            <a:r>
              <a:rPr lang="en-US" sz="900" b="1" dirty="0">
                <a:solidFill>
                  <a:srgbClr val="FFFFFF"/>
                </a:solidFill>
              </a:rPr>
              <a:t>PHASE</a:t>
            </a:r>
            <a:endParaRPr lang="en-US" sz="900" dirty="0"/>
          </a:p>
        </p:txBody>
      </p:sp>
      <p:sp>
        <p:nvSpPr>
          <p:cNvPr id="10" name="Shape 8"/>
          <p:cNvSpPr/>
          <p:nvPr/>
        </p:nvSpPr>
        <p:spPr>
          <a:xfrm>
            <a:off x="1691640" y="822960"/>
            <a:ext cx="822960" cy="320040"/>
          </a:xfrm>
          <a:prstGeom prst="rect">
            <a:avLst/>
          </a:prstGeom>
          <a:solidFill>
            <a:srgbClr val="1B3A6B"/>
          </a:solidFill>
          <a:ln w="12700">
            <a:solidFill>
              <a:srgbClr val="1B3A6B"/>
            </a:solidFill>
            <a:prstDash val="solid"/>
          </a:ln>
        </p:spPr>
        <p:txBody>
          <a:bodyPr/>
          <a:lstStyle/>
          <a:p>
            <a:endParaRPr lang="fr-FR"/>
          </a:p>
        </p:txBody>
      </p:sp>
      <p:sp>
        <p:nvSpPr>
          <p:cNvPr id="11" name="Text 9"/>
          <p:cNvSpPr/>
          <p:nvPr/>
        </p:nvSpPr>
        <p:spPr>
          <a:xfrm>
            <a:off x="1746504" y="850392"/>
            <a:ext cx="713232" cy="256032"/>
          </a:xfrm>
          <a:prstGeom prst="rect">
            <a:avLst/>
          </a:prstGeom>
          <a:noFill/>
          <a:ln/>
        </p:spPr>
        <p:txBody>
          <a:bodyPr wrap="square" lIns="0" tIns="0" rIns="0" bIns="0" rtlCol="0" anchor="ctr"/>
          <a:lstStyle/>
          <a:p>
            <a:pPr marL="0" indent="0" algn="ctr">
              <a:buNone/>
            </a:pPr>
            <a:r>
              <a:rPr lang="en-US" sz="900" b="1" dirty="0">
                <a:solidFill>
                  <a:srgbClr val="FFFFFF"/>
                </a:solidFill>
              </a:rPr>
              <a:t>ERREURS</a:t>
            </a:r>
            <a:endParaRPr lang="en-US" sz="900" dirty="0"/>
          </a:p>
        </p:txBody>
      </p:sp>
      <p:sp>
        <p:nvSpPr>
          <p:cNvPr id="12" name="Shape 10"/>
          <p:cNvSpPr/>
          <p:nvPr/>
        </p:nvSpPr>
        <p:spPr>
          <a:xfrm>
            <a:off x="2514600" y="822960"/>
            <a:ext cx="2651760" cy="320040"/>
          </a:xfrm>
          <a:prstGeom prst="rect">
            <a:avLst/>
          </a:prstGeom>
          <a:solidFill>
            <a:srgbClr val="1B3A6B"/>
          </a:solidFill>
          <a:ln w="12700">
            <a:solidFill>
              <a:srgbClr val="1B3A6B"/>
            </a:solidFill>
            <a:prstDash val="solid"/>
          </a:ln>
        </p:spPr>
        <p:txBody>
          <a:bodyPr/>
          <a:lstStyle/>
          <a:p>
            <a:endParaRPr lang="fr-FR"/>
          </a:p>
        </p:txBody>
      </p:sp>
      <p:sp>
        <p:nvSpPr>
          <p:cNvPr id="13" name="Text 11"/>
          <p:cNvSpPr/>
          <p:nvPr/>
        </p:nvSpPr>
        <p:spPr>
          <a:xfrm>
            <a:off x="2569464" y="850392"/>
            <a:ext cx="2542032" cy="256032"/>
          </a:xfrm>
          <a:prstGeom prst="rect">
            <a:avLst/>
          </a:prstGeom>
          <a:noFill/>
          <a:ln/>
        </p:spPr>
        <p:txBody>
          <a:bodyPr wrap="square" lIns="0" tIns="0" rIns="0" bIns="0" rtlCol="0" anchor="ctr"/>
          <a:lstStyle/>
          <a:p>
            <a:pPr marL="0" indent="0" algn="ctr">
              <a:buNone/>
            </a:pPr>
            <a:r>
              <a:rPr lang="en-US" sz="900" b="1" dirty="0">
                <a:solidFill>
                  <a:srgbClr val="FFFFFF"/>
                </a:solidFill>
              </a:rPr>
              <a:t>CHECKPOINT DE PRÉVENTION</a:t>
            </a:r>
            <a:endParaRPr lang="en-US" sz="900" dirty="0"/>
          </a:p>
        </p:txBody>
      </p:sp>
      <p:sp>
        <p:nvSpPr>
          <p:cNvPr id="14" name="Shape 12"/>
          <p:cNvSpPr/>
          <p:nvPr/>
        </p:nvSpPr>
        <p:spPr>
          <a:xfrm>
            <a:off x="5166360" y="822960"/>
            <a:ext cx="2651760" cy="320040"/>
          </a:xfrm>
          <a:prstGeom prst="rect">
            <a:avLst/>
          </a:prstGeom>
          <a:solidFill>
            <a:srgbClr val="1B3A6B"/>
          </a:solidFill>
          <a:ln w="12700">
            <a:solidFill>
              <a:srgbClr val="1B3A6B"/>
            </a:solidFill>
            <a:prstDash val="solid"/>
          </a:ln>
        </p:spPr>
        <p:txBody>
          <a:bodyPr/>
          <a:lstStyle/>
          <a:p>
            <a:endParaRPr lang="fr-FR"/>
          </a:p>
        </p:txBody>
      </p:sp>
      <p:sp>
        <p:nvSpPr>
          <p:cNvPr id="15" name="Text 13"/>
          <p:cNvSpPr/>
          <p:nvPr/>
        </p:nvSpPr>
        <p:spPr>
          <a:xfrm>
            <a:off x="5221224" y="850392"/>
            <a:ext cx="2542032" cy="256032"/>
          </a:xfrm>
          <a:prstGeom prst="rect">
            <a:avLst/>
          </a:prstGeom>
          <a:noFill/>
          <a:ln/>
        </p:spPr>
        <p:txBody>
          <a:bodyPr wrap="square" lIns="0" tIns="0" rIns="0" bIns="0" rtlCol="0" anchor="ctr"/>
          <a:lstStyle/>
          <a:p>
            <a:pPr marL="0" indent="0" algn="ctr">
              <a:buNone/>
            </a:pPr>
            <a:r>
              <a:rPr lang="en-US" sz="900" b="1" dirty="0">
                <a:solidFill>
                  <a:srgbClr val="FFFFFF"/>
                </a:solidFill>
              </a:rPr>
              <a:t>OUTIL ASSOCIÉ</a:t>
            </a:r>
            <a:endParaRPr lang="en-US" sz="900" dirty="0"/>
          </a:p>
        </p:txBody>
      </p:sp>
      <p:sp>
        <p:nvSpPr>
          <p:cNvPr id="16" name="Shape 14"/>
          <p:cNvSpPr/>
          <p:nvPr/>
        </p:nvSpPr>
        <p:spPr>
          <a:xfrm>
            <a:off x="7818120" y="822960"/>
            <a:ext cx="1554480" cy="320040"/>
          </a:xfrm>
          <a:prstGeom prst="rect">
            <a:avLst/>
          </a:prstGeom>
          <a:solidFill>
            <a:srgbClr val="1B3A6B"/>
          </a:solidFill>
          <a:ln w="12700">
            <a:solidFill>
              <a:srgbClr val="1B3A6B"/>
            </a:solidFill>
            <a:prstDash val="solid"/>
          </a:ln>
        </p:spPr>
        <p:txBody>
          <a:bodyPr/>
          <a:lstStyle/>
          <a:p>
            <a:endParaRPr lang="fr-FR"/>
          </a:p>
        </p:txBody>
      </p:sp>
      <p:sp>
        <p:nvSpPr>
          <p:cNvPr id="17" name="Text 15"/>
          <p:cNvSpPr/>
          <p:nvPr/>
        </p:nvSpPr>
        <p:spPr>
          <a:xfrm>
            <a:off x="7872984" y="850392"/>
            <a:ext cx="1444752" cy="256032"/>
          </a:xfrm>
          <a:prstGeom prst="rect">
            <a:avLst/>
          </a:prstGeom>
          <a:noFill/>
          <a:ln/>
        </p:spPr>
        <p:txBody>
          <a:bodyPr wrap="square" lIns="0" tIns="0" rIns="0" bIns="0" rtlCol="0" anchor="ctr"/>
          <a:lstStyle/>
          <a:p>
            <a:pPr marL="0" indent="0" algn="ctr">
              <a:buNone/>
            </a:pPr>
            <a:r>
              <a:rPr lang="en-US" sz="900" b="1" dirty="0">
                <a:solidFill>
                  <a:srgbClr val="FFFFFF"/>
                </a:solidFill>
              </a:rPr>
              <a:t>RESPONSABLE</a:t>
            </a:r>
            <a:endParaRPr lang="en-US" sz="900" dirty="0"/>
          </a:p>
        </p:txBody>
      </p:sp>
      <p:sp>
        <p:nvSpPr>
          <p:cNvPr id="18" name="Shape 16"/>
          <p:cNvSpPr/>
          <p:nvPr/>
        </p:nvSpPr>
        <p:spPr>
          <a:xfrm>
            <a:off x="320040" y="1188720"/>
            <a:ext cx="1371600" cy="530352"/>
          </a:xfrm>
          <a:prstGeom prst="rect">
            <a:avLst/>
          </a:prstGeom>
          <a:solidFill>
            <a:srgbClr val="A93226"/>
          </a:solidFill>
          <a:ln w="12700">
            <a:solidFill>
              <a:srgbClr val="A93226"/>
            </a:solidFill>
            <a:prstDash val="solid"/>
          </a:ln>
        </p:spPr>
        <p:txBody>
          <a:bodyPr/>
          <a:lstStyle/>
          <a:p>
            <a:endParaRPr lang="fr-FR"/>
          </a:p>
        </p:txBody>
      </p:sp>
      <p:sp>
        <p:nvSpPr>
          <p:cNvPr id="19" name="Text 17"/>
          <p:cNvSpPr/>
          <p:nvPr/>
        </p:nvSpPr>
        <p:spPr>
          <a:xfrm>
            <a:off x="374904" y="1243584"/>
            <a:ext cx="1261872" cy="420624"/>
          </a:xfrm>
          <a:prstGeom prst="rect">
            <a:avLst/>
          </a:prstGeom>
          <a:noFill/>
          <a:ln/>
        </p:spPr>
        <p:txBody>
          <a:bodyPr wrap="square" lIns="0" tIns="0" rIns="0" bIns="0" rtlCol="0" anchor="ctr"/>
          <a:lstStyle/>
          <a:p>
            <a:pPr marL="0" indent="0" algn="ctr">
              <a:buNone/>
            </a:pPr>
            <a:r>
              <a:rPr lang="en-US" sz="950" b="1" dirty="0">
                <a:solidFill>
                  <a:srgbClr val="FFFFFF"/>
                </a:solidFill>
              </a:rPr>
              <a:t>CADRAGE</a:t>
            </a:r>
            <a:endParaRPr lang="en-US" sz="950" dirty="0"/>
          </a:p>
        </p:txBody>
      </p:sp>
      <p:sp>
        <p:nvSpPr>
          <p:cNvPr id="20" name="Shape 18"/>
          <p:cNvSpPr/>
          <p:nvPr/>
        </p:nvSpPr>
        <p:spPr>
          <a:xfrm>
            <a:off x="1691640" y="1188720"/>
            <a:ext cx="822960" cy="530352"/>
          </a:xfrm>
          <a:prstGeom prst="rect">
            <a:avLst/>
          </a:prstGeom>
          <a:solidFill>
            <a:srgbClr val="F5F5F7"/>
          </a:solidFill>
          <a:ln w="12700">
            <a:solidFill>
              <a:srgbClr val="A93226"/>
            </a:solidFill>
            <a:prstDash val="solid"/>
          </a:ln>
        </p:spPr>
        <p:txBody>
          <a:bodyPr/>
          <a:lstStyle/>
          <a:p>
            <a:endParaRPr lang="fr-FR"/>
          </a:p>
        </p:txBody>
      </p:sp>
      <p:sp>
        <p:nvSpPr>
          <p:cNvPr id="21" name="Text 19"/>
          <p:cNvSpPr/>
          <p:nvPr/>
        </p:nvSpPr>
        <p:spPr>
          <a:xfrm>
            <a:off x="1728216" y="1188720"/>
            <a:ext cx="749808" cy="530352"/>
          </a:xfrm>
          <a:prstGeom prst="rect">
            <a:avLst/>
          </a:prstGeom>
          <a:noFill/>
          <a:ln/>
        </p:spPr>
        <p:txBody>
          <a:bodyPr wrap="square" lIns="0" tIns="0" rIns="0" bIns="0" rtlCol="0" anchor="ctr"/>
          <a:lstStyle/>
          <a:p>
            <a:pPr marL="0" indent="0" algn="ctr">
              <a:buNone/>
            </a:pPr>
            <a:r>
              <a:rPr lang="en-US" sz="850" b="1" dirty="0">
                <a:solidFill>
                  <a:srgbClr val="A93226"/>
                </a:solidFill>
              </a:rPr>
              <a:t>01 · 03 · 04</a:t>
            </a:r>
            <a:endParaRPr lang="en-US" sz="850" dirty="0"/>
          </a:p>
        </p:txBody>
      </p:sp>
      <p:sp>
        <p:nvSpPr>
          <p:cNvPr id="22" name="Shape 20"/>
          <p:cNvSpPr/>
          <p:nvPr/>
        </p:nvSpPr>
        <p:spPr>
          <a:xfrm>
            <a:off x="2514600" y="1188720"/>
            <a:ext cx="2651760" cy="530352"/>
          </a:xfrm>
          <a:prstGeom prst="rect">
            <a:avLst/>
          </a:prstGeom>
          <a:solidFill>
            <a:srgbClr val="E6F4EA"/>
          </a:solidFill>
          <a:ln w="12700">
            <a:solidFill>
              <a:srgbClr val="F5F5F7"/>
            </a:solidFill>
            <a:prstDash val="solid"/>
          </a:ln>
        </p:spPr>
        <p:txBody>
          <a:bodyPr/>
          <a:lstStyle/>
          <a:p>
            <a:endParaRPr lang="fr-FR"/>
          </a:p>
        </p:txBody>
      </p:sp>
      <p:sp>
        <p:nvSpPr>
          <p:cNvPr id="23" name="Text 21"/>
          <p:cNvSpPr/>
          <p:nvPr/>
        </p:nvSpPr>
        <p:spPr>
          <a:xfrm>
            <a:off x="2587752" y="1243584"/>
            <a:ext cx="2505456" cy="420624"/>
          </a:xfrm>
          <a:prstGeom prst="rect">
            <a:avLst/>
          </a:prstGeom>
          <a:noFill/>
          <a:ln/>
        </p:spPr>
        <p:txBody>
          <a:bodyPr wrap="square" lIns="0" tIns="0" rIns="0" bIns="0" rtlCol="0" anchor="ctr"/>
          <a:lstStyle/>
          <a:p>
            <a:pPr marL="0" indent="0">
              <a:buNone/>
            </a:pPr>
            <a:r>
              <a:rPr lang="en-US" sz="850" dirty="0">
                <a:solidFill>
                  <a:srgbClr val="2C2C2C"/>
                </a:solidFill>
              </a:rPr>
              <a:t>Validation outil/problème · Signature Project Charter · Cartographie parties prenantes</a:t>
            </a:r>
            <a:endParaRPr lang="en-US" sz="850" dirty="0"/>
          </a:p>
        </p:txBody>
      </p:sp>
      <p:sp>
        <p:nvSpPr>
          <p:cNvPr id="24" name="Shape 22"/>
          <p:cNvSpPr/>
          <p:nvPr/>
        </p:nvSpPr>
        <p:spPr>
          <a:xfrm>
            <a:off x="5166360" y="1188720"/>
            <a:ext cx="2651760" cy="530352"/>
          </a:xfrm>
          <a:prstGeom prst="rect">
            <a:avLst/>
          </a:prstGeom>
          <a:solidFill>
            <a:srgbClr val="EBF3FB"/>
          </a:solidFill>
          <a:ln w="12700">
            <a:solidFill>
              <a:srgbClr val="F5F5F7"/>
            </a:solidFill>
            <a:prstDash val="solid"/>
          </a:ln>
        </p:spPr>
        <p:txBody>
          <a:bodyPr/>
          <a:lstStyle/>
          <a:p>
            <a:endParaRPr lang="fr-FR"/>
          </a:p>
        </p:txBody>
      </p:sp>
      <p:sp>
        <p:nvSpPr>
          <p:cNvPr id="25" name="Text 23"/>
          <p:cNvSpPr/>
          <p:nvPr/>
        </p:nvSpPr>
        <p:spPr>
          <a:xfrm>
            <a:off x="5239512" y="1243584"/>
            <a:ext cx="2505456" cy="420624"/>
          </a:xfrm>
          <a:prstGeom prst="rect">
            <a:avLst/>
          </a:prstGeom>
          <a:noFill/>
          <a:ln/>
        </p:spPr>
        <p:txBody>
          <a:bodyPr wrap="square" lIns="0" tIns="0" rIns="0" bIns="0" rtlCol="0" anchor="ctr"/>
          <a:lstStyle/>
          <a:p>
            <a:pPr marL="0" indent="0">
              <a:buNone/>
            </a:pPr>
            <a:r>
              <a:rPr lang="en-US" sz="850" dirty="0">
                <a:solidFill>
                  <a:srgbClr val="2C2C2C"/>
                </a:solidFill>
              </a:rPr>
              <a:t>Matrice de sélection · Template Project Charter · Grille politique</a:t>
            </a:r>
            <a:endParaRPr lang="en-US" sz="850" dirty="0"/>
          </a:p>
        </p:txBody>
      </p:sp>
      <p:sp>
        <p:nvSpPr>
          <p:cNvPr id="26" name="Shape 24"/>
          <p:cNvSpPr/>
          <p:nvPr/>
        </p:nvSpPr>
        <p:spPr>
          <a:xfrm>
            <a:off x="7818120" y="1188720"/>
            <a:ext cx="1554480" cy="530352"/>
          </a:xfrm>
          <a:prstGeom prst="rect">
            <a:avLst/>
          </a:prstGeom>
          <a:solidFill>
            <a:srgbClr val="F5F5F7"/>
          </a:solidFill>
          <a:ln w="12700">
            <a:solidFill>
              <a:srgbClr val="F5F5F7"/>
            </a:solidFill>
            <a:prstDash val="solid"/>
          </a:ln>
        </p:spPr>
        <p:txBody>
          <a:bodyPr/>
          <a:lstStyle/>
          <a:p>
            <a:endParaRPr lang="fr-FR"/>
          </a:p>
        </p:txBody>
      </p:sp>
      <p:sp>
        <p:nvSpPr>
          <p:cNvPr id="27" name="Text 25"/>
          <p:cNvSpPr/>
          <p:nvPr/>
        </p:nvSpPr>
        <p:spPr>
          <a:xfrm>
            <a:off x="7891272" y="1188720"/>
            <a:ext cx="1408176" cy="530352"/>
          </a:xfrm>
          <a:prstGeom prst="rect">
            <a:avLst/>
          </a:prstGeom>
          <a:noFill/>
          <a:ln/>
        </p:spPr>
        <p:txBody>
          <a:bodyPr wrap="square" lIns="0" tIns="0" rIns="0" bIns="0" rtlCol="0" anchor="ctr"/>
          <a:lstStyle/>
          <a:p>
            <a:pPr marL="0" indent="0" algn="ctr">
              <a:buNone/>
            </a:pPr>
            <a:r>
              <a:rPr lang="en-US" sz="850" i="1" dirty="0">
                <a:solidFill>
                  <a:srgbClr val="595959"/>
                </a:solidFill>
              </a:rPr>
              <a:t>Consultant</a:t>
            </a:r>
            <a:endParaRPr lang="en-US" sz="850" dirty="0"/>
          </a:p>
          <a:p>
            <a:pPr marL="0" indent="0" algn="ctr">
              <a:buNone/>
            </a:pPr>
            <a:r>
              <a:rPr lang="en-US" sz="850" i="1" dirty="0">
                <a:solidFill>
                  <a:srgbClr val="595959"/>
                </a:solidFill>
              </a:rPr>
              <a:t>+ Champion</a:t>
            </a:r>
            <a:endParaRPr lang="en-US" sz="850" dirty="0"/>
          </a:p>
        </p:txBody>
      </p:sp>
      <p:sp>
        <p:nvSpPr>
          <p:cNvPr id="28" name="Shape 26"/>
          <p:cNvSpPr/>
          <p:nvPr/>
        </p:nvSpPr>
        <p:spPr>
          <a:xfrm>
            <a:off x="320040" y="1773936"/>
            <a:ext cx="1371600" cy="530352"/>
          </a:xfrm>
          <a:prstGeom prst="rect">
            <a:avLst/>
          </a:prstGeom>
          <a:solidFill>
            <a:srgbClr val="C55A11"/>
          </a:solidFill>
          <a:ln w="12700">
            <a:solidFill>
              <a:srgbClr val="C55A11"/>
            </a:solidFill>
            <a:prstDash val="solid"/>
          </a:ln>
        </p:spPr>
        <p:txBody>
          <a:bodyPr/>
          <a:lstStyle/>
          <a:p>
            <a:endParaRPr lang="fr-FR"/>
          </a:p>
        </p:txBody>
      </p:sp>
      <p:sp>
        <p:nvSpPr>
          <p:cNvPr id="29" name="Text 27"/>
          <p:cNvSpPr/>
          <p:nvPr/>
        </p:nvSpPr>
        <p:spPr>
          <a:xfrm>
            <a:off x="374904" y="1828800"/>
            <a:ext cx="1261872" cy="420624"/>
          </a:xfrm>
          <a:prstGeom prst="rect">
            <a:avLst/>
          </a:prstGeom>
          <a:noFill/>
          <a:ln/>
        </p:spPr>
        <p:txBody>
          <a:bodyPr wrap="square" lIns="0" tIns="0" rIns="0" bIns="0" rtlCol="0" anchor="ctr"/>
          <a:lstStyle/>
          <a:p>
            <a:pPr marL="0" indent="0" algn="ctr">
              <a:buNone/>
            </a:pPr>
            <a:r>
              <a:rPr lang="en-US" sz="950" b="1" dirty="0">
                <a:solidFill>
                  <a:srgbClr val="FFFFFF"/>
                </a:solidFill>
              </a:rPr>
              <a:t>DIAGNOSTIC</a:t>
            </a:r>
            <a:endParaRPr lang="en-US" sz="950" dirty="0"/>
          </a:p>
        </p:txBody>
      </p:sp>
      <p:sp>
        <p:nvSpPr>
          <p:cNvPr id="30" name="Shape 28"/>
          <p:cNvSpPr/>
          <p:nvPr/>
        </p:nvSpPr>
        <p:spPr>
          <a:xfrm>
            <a:off x="1691640" y="1773936"/>
            <a:ext cx="822960" cy="530352"/>
          </a:xfrm>
          <a:prstGeom prst="rect">
            <a:avLst/>
          </a:prstGeom>
          <a:solidFill>
            <a:srgbClr val="EFEFEF"/>
          </a:solidFill>
          <a:ln w="12700">
            <a:solidFill>
              <a:srgbClr val="C55A11"/>
            </a:solidFill>
            <a:prstDash val="solid"/>
          </a:ln>
        </p:spPr>
        <p:txBody>
          <a:bodyPr/>
          <a:lstStyle/>
          <a:p>
            <a:endParaRPr lang="fr-FR"/>
          </a:p>
        </p:txBody>
      </p:sp>
      <p:sp>
        <p:nvSpPr>
          <p:cNvPr id="31" name="Text 29"/>
          <p:cNvSpPr/>
          <p:nvPr/>
        </p:nvSpPr>
        <p:spPr>
          <a:xfrm>
            <a:off x="1728216" y="1773936"/>
            <a:ext cx="749808" cy="530352"/>
          </a:xfrm>
          <a:prstGeom prst="rect">
            <a:avLst/>
          </a:prstGeom>
          <a:noFill/>
          <a:ln/>
        </p:spPr>
        <p:txBody>
          <a:bodyPr wrap="square" lIns="0" tIns="0" rIns="0" bIns="0" rtlCol="0" anchor="ctr"/>
          <a:lstStyle/>
          <a:p>
            <a:pPr marL="0" indent="0" algn="ctr">
              <a:buNone/>
            </a:pPr>
            <a:r>
              <a:rPr lang="en-US" sz="850" b="1" dirty="0">
                <a:solidFill>
                  <a:srgbClr val="C55A11"/>
                </a:solidFill>
              </a:rPr>
              <a:t>02 · 06</a:t>
            </a:r>
            <a:endParaRPr lang="en-US" sz="850" dirty="0"/>
          </a:p>
        </p:txBody>
      </p:sp>
      <p:sp>
        <p:nvSpPr>
          <p:cNvPr id="32" name="Shape 30"/>
          <p:cNvSpPr/>
          <p:nvPr/>
        </p:nvSpPr>
        <p:spPr>
          <a:xfrm>
            <a:off x="2514600" y="1773936"/>
            <a:ext cx="2651760" cy="530352"/>
          </a:xfrm>
          <a:prstGeom prst="rect">
            <a:avLst/>
          </a:prstGeom>
          <a:solidFill>
            <a:srgbClr val="F8FFF8"/>
          </a:solidFill>
          <a:ln w="12700">
            <a:solidFill>
              <a:srgbClr val="F5F5F7"/>
            </a:solidFill>
            <a:prstDash val="solid"/>
          </a:ln>
        </p:spPr>
        <p:txBody>
          <a:bodyPr/>
          <a:lstStyle/>
          <a:p>
            <a:endParaRPr lang="fr-FR"/>
          </a:p>
        </p:txBody>
      </p:sp>
      <p:sp>
        <p:nvSpPr>
          <p:cNvPr id="33" name="Text 31"/>
          <p:cNvSpPr/>
          <p:nvPr/>
        </p:nvSpPr>
        <p:spPr>
          <a:xfrm>
            <a:off x="2587752" y="1828800"/>
            <a:ext cx="2505456" cy="420624"/>
          </a:xfrm>
          <a:prstGeom prst="rect">
            <a:avLst/>
          </a:prstGeom>
          <a:noFill/>
          <a:ln/>
        </p:spPr>
        <p:txBody>
          <a:bodyPr wrap="square" lIns="0" tIns="0" rIns="0" bIns="0" rtlCol="0" anchor="ctr"/>
          <a:lstStyle/>
          <a:p>
            <a:pPr marL="0" indent="0">
              <a:buNone/>
            </a:pPr>
            <a:r>
              <a:rPr lang="en-US" sz="850" dirty="0">
                <a:solidFill>
                  <a:srgbClr val="2C2C2C"/>
                </a:solidFill>
              </a:rPr>
              <a:t>Règle 40% temps terrain · Implication contrôle gestion dès la baseline</a:t>
            </a:r>
            <a:endParaRPr lang="en-US" sz="850" dirty="0"/>
          </a:p>
        </p:txBody>
      </p:sp>
      <p:sp>
        <p:nvSpPr>
          <p:cNvPr id="34" name="Shape 32"/>
          <p:cNvSpPr/>
          <p:nvPr/>
        </p:nvSpPr>
        <p:spPr>
          <a:xfrm>
            <a:off x="5166360" y="1773936"/>
            <a:ext cx="2651760" cy="530352"/>
          </a:xfrm>
          <a:prstGeom prst="rect">
            <a:avLst/>
          </a:prstGeom>
          <a:solidFill>
            <a:srgbClr val="F0F5FF"/>
          </a:solidFill>
          <a:ln w="12700">
            <a:solidFill>
              <a:srgbClr val="F5F5F7"/>
            </a:solidFill>
            <a:prstDash val="solid"/>
          </a:ln>
        </p:spPr>
        <p:txBody>
          <a:bodyPr/>
          <a:lstStyle/>
          <a:p>
            <a:endParaRPr lang="fr-FR"/>
          </a:p>
        </p:txBody>
      </p:sp>
      <p:sp>
        <p:nvSpPr>
          <p:cNvPr id="35" name="Text 33"/>
          <p:cNvSpPr/>
          <p:nvPr/>
        </p:nvSpPr>
        <p:spPr>
          <a:xfrm>
            <a:off x="5239512" y="1828800"/>
            <a:ext cx="2505456" cy="420624"/>
          </a:xfrm>
          <a:prstGeom prst="rect">
            <a:avLst/>
          </a:prstGeom>
          <a:noFill/>
          <a:ln/>
        </p:spPr>
        <p:txBody>
          <a:bodyPr wrap="square" lIns="0" tIns="0" rIns="0" bIns="0" rtlCol="0" anchor="ctr"/>
          <a:lstStyle/>
          <a:p>
            <a:pPr marL="0" indent="0">
              <a:buNone/>
            </a:pPr>
            <a:r>
              <a:rPr lang="en-US" sz="850" dirty="0">
                <a:solidFill>
                  <a:srgbClr val="2C2C2C"/>
                </a:solidFill>
              </a:rPr>
              <a:t>Fiche Gemba Walk · Template de calcul des gains</a:t>
            </a:r>
            <a:endParaRPr lang="en-US" sz="850" dirty="0"/>
          </a:p>
        </p:txBody>
      </p:sp>
      <p:sp>
        <p:nvSpPr>
          <p:cNvPr id="36" name="Shape 34"/>
          <p:cNvSpPr/>
          <p:nvPr/>
        </p:nvSpPr>
        <p:spPr>
          <a:xfrm>
            <a:off x="7818120" y="1773936"/>
            <a:ext cx="1554480" cy="530352"/>
          </a:xfrm>
          <a:prstGeom prst="rect">
            <a:avLst/>
          </a:prstGeom>
          <a:solidFill>
            <a:srgbClr val="F5F5F5"/>
          </a:solidFill>
          <a:ln w="12700">
            <a:solidFill>
              <a:srgbClr val="F5F5F7"/>
            </a:solidFill>
            <a:prstDash val="solid"/>
          </a:ln>
        </p:spPr>
        <p:txBody>
          <a:bodyPr/>
          <a:lstStyle/>
          <a:p>
            <a:endParaRPr lang="fr-FR"/>
          </a:p>
        </p:txBody>
      </p:sp>
      <p:sp>
        <p:nvSpPr>
          <p:cNvPr id="37" name="Text 35"/>
          <p:cNvSpPr/>
          <p:nvPr/>
        </p:nvSpPr>
        <p:spPr>
          <a:xfrm>
            <a:off x="7891272" y="1773936"/>
            <a:ext cx="1408176" cy="530352"/>
          </a:xfrm>
          <a:prstGeom prst="rect">
            <a:avLst/>
          </a:prstGeom>
          <a:noFill/>
          <a:ln/>
        </p:spPr>
        <p:txBody>
          <a:bodyPr wrap="square" lIns="0" tIns="0" rIns="0" bIns="0" rtlCol="0" anchor="ctr"/>
          <a:lstStyle/>
          <a:p>
            <a:pPr marL="0" indent="0" algn="ctr">
              <a:buNone/>
            </a:pPr>
            <a:r>
              <a:rPr lang="en-US" sz="850" i="1" dirty="0">
                <a:solidFill>
                  <a:srgbClr val="595959"/>
                </a:solidFill>
              </a:rPr>
              <a:t>Consultant</a:t>
            </a:r>
            <a:endParaRPr lang="en-US" sz="850" dirty="0"/>
          </a:p>
          <a:p>
            <a:pPr marL="0" indent="0" algn="ctr">
              <a:buNone/>
            </a:pPr>
            <a:r>
              <a:rPr lang="en-US" sz="850" i="1" dirty="0">
                <a:solidFill>
                  <a:srgbClr val="595959"/>
                </a:solidFill>
              </a:rPr>
              <a:t>+ Champion</a:t>
            </a:r>
            <a:endParaRPr lang="en-US" sz="850" dirty="0"/>
          </a:p>
        </p:txBody>
      </p:sp>
      <p:sp>
        <p:nvSpPr>
          <p:cNvPr id="38" name="Shape 36"/>
          <p:cNvSpPr/>
          <p:nvPr/>
        </p:nvSpPr>
        <p:spPr>
          <a:xfrm>
            <a:off x="320040" y="2359152"/>
            <a:ext cx="1371600" cy="530352"/>
          </a:xfrm>
          <a:prstGeom prst="rect">
            <a:avLst/>
          </a:prstGeom>
          <a:solidFill>
            <a:srgbClr val="2E75B6"/>
          </a:solidFill>
          <a:ln w="12700">
            <a:solidFill>
              <a:srgbClr val="2E75B6"/>
            </a:solidFill>
            <a:prstDash val="solid"/>
          </a:ln>
        </p:spPr>
        <p:txBody>
          <a:bodyPr/>
          <a:lstStyle/>
          <a:p>
            <a:endParaRPr lang="fr-FR"/>
          </a:p>
        </p:txBody>
      </p:sp>
      <p:sp>
        <p:nvSpPr>
          <p:cNvPr id="39" name="Text 37"/>
          <p:cNvSpPr/>
          <p:nvPr/>
        </p:nvSpPr>
        <p:spPr>
          <a:xfrm>
            <a:off x="374904" y="2414016"/>
            <a:ext cx="1261872" cy="420624"/>
          </a:xfrm>
          <a:prstGeom prst="rect">
            <a:avLst/>
          </a:prstGeom>
          <a:noFill/>
          <a:ln/>
        </p:spPr>
        <p:txBody>
          <a:bodyPr wrap="square" lIns="0" tIns="0" rIns="0" bIns="0" rtlCol="0" anchor="ctr"/>
          <a:lstStyle/>
          <a:p>
            <a:pPr marL="0" indent="0" algn="ctr">
              <a:buNone/>
            </a:pPr>
            <a:r>
              <a:rPr lang="en-US" sz="950" b="1" dirty="0">
                <a:solidFill>
                  <a:srgbClr val="FFFFFF"/>
                </a:solidFill>
              </a:rPr>
              <a:t>CONCEPTION</a:t>
            </a:r>
            <a:endParaRPr lang="en-US" sz="950" dirty="0"/>
          </a:p>
        </p:txBody>
      </p:sp>
      <p:sp>
        <p:nvSpPr>
          <p:cNvPr id="40" name="Shape 38"/>
          <p:cNvSpPr/>
          <p:nvPr/>
        </p:nvSpPr>
        <p:spPr>
          <a:xfrm>
            <a:off x="1691640" y="2359152"/>
            <a:ext cx="822960" cy="530352"/>
          </a:xfrm>
          <a:prstGeom prst="rect">
            <a:avLst/>
          </a:prstGeom>
          <a:solidFill>
            <a:srgbClr val="F5F5F7"/>
          </a:solidFill>
          <a:ln w="12700">
            <a:solidFill>
              <a:srgbClr val="2E75B6"/>
            </a:solidFill>
            <a:prstDash val="solid"/>
          </a:ln>
        </p:spPr>
        <p:txBody>
          <a:bodyPr/>
          <a:lstStyle/>
          <a:p>
            <a:endParaRPr lang="fr-FR"/>
          </a:p>
        </p:txBody>
      </p:sp>
      <p:sp>
        <p:nvSpPr>
          <p:cNvPr id="41" name="Text 39"/>
          <p:cNvSpPr/>
          <p:nvPr/>
        </p:nvSpPr>
        <p:spPr>
          <a:xfrm>
            <a:off x="1728216" y="2359152"/>
            <a:ext cx="749808" cy="530352"/>
          </a:xfrm>
          <a:prstGeom prst="rect">
            <a:avLst/>
          </a:prstGeom>
          <a:noFill/>
          <a:ln/>
        </p:spPr>
        <p:txBody>
          <a:bodyPr wrap="square" lIns="0" tIns="0" rIns="0" bIns="0" rtlCol="0" anchor="ctr"/>
          <a:lstStyle/>
          <a:p>
            <a:pPr marL="0" indent="0" algn="ctr">
              <a:buNone/>
            </a:pPr>
            <a:r>
              <a:rPr lang="en-US" sz="850" b="1" dirty="0">
                <a:solidFill>
                  <a:srgbClr val="2E75B6"/>
                </a:solidFill>
              </a:rPr>
              <a:t>05 · 08</a:t>
            </a:r>
            <a:endParaRPr lang="en-US" sz="850" dirty="0"/>
          </a:p>
        </p:txBody>
      </p:sp>
      <p:sp>
        <p:nvSpPr>
          <p:cNvPr id="42" name="Shape 40"/>
          <p:cNvSpPr/>
          <p:nvPr/>
        </p:nvSpPr>
        <p:spPr>
          <a:xfrm>
            <a:off x="2514600" y="2359152"/>
            <a:ext cx="2651760" cy="530352"/>
          </a:xfrm>
          <a:prstGeom prst="rect">
            <a:avLst/>
          </a:prstGeom>
          <a:solidFill>
            <a:srgbClr val="E6F4EA"/>
          </a:solidFill>
          <a:ln w="12700">
            <a:solidFill>
              <a:srgbClr val="F5F5F7"/>
            </a:solidFill>
            <a:prstDash val="solid"/>
          </a:ln>
        </p:spPr>
        <p:txBody>
          <a:bodyPr/>
          <a:lstStyle/>
          <a:p>
            <a:endParaRPr lang="fr-FR"/>
          </a:p>
        </p:txBody>
      </p:sp>
      <p:sp>
        <p:nvSpPr>
          <p:cNvPr id="43" name="Text 41"/>
          <p:cNvSpPr/>
          <p:nvPr/>
        </p:nvSpPr>
        <p:spPr>
          <a:xfrm>
            <a:off x="2587752" y="2414016"/>
            <a:ext cx="2505456" cy="420624"/>
          </a:xfrm>
          <a:prstGeom prst="rect">
            <a:avLst/>
          </a:prstGeom>
          <a:noFill/>
          <a:ln/>
        </p:spPr>
        <p:txBody>
          <a:bodyPr wrap="square" lIns="0" tIns="0" rIns="0" bIns="0" rtlCol="0" anchor="ctr"/>
          <a:lstStyle/>
          <a:p>
            <a:pPr marL="0" indent="0">
              <a:buNone/>
            </a:pPr>
            <a:r>
              <a:rPr lang="en-US" sz="850" dirty="0">
                <a:solidFill>
                  <a:srgbClr val="2C2C2C"/>
                </a:solidFill>
              </a:rPr>
              <a:t>Identification des relais internes · Rédaction collaborative des SOP</a:t>
            </a:r>
            <a:endParaRPr lang="en-US" sz="850" dirty="0"/>
          </a:p>
        </p:txBody>
      </p:sp>
      <p:sp>
        <p:nvSpPr>
          <p:cNvPr id="44" name="Shape 42"/>
          <p:cNvSpPr/>
          <p:nvPr/>
        </p:nvSpPr>
        <p:spPr>
          <a:xfrm>
            <a:off x="5166360" y="2359152"/>
            <a:ext cx="2651760" cy="530352"/>
          </a:xfrm>
          <a:prstGeom prst="rect">
            <a:avLst/>
          </a:prstGeom>
          <a:solidFill>
            <a:srgbClr val="EBF3FB"/>
          </a:solidFill>
          <a:ln w="12700">
            <a:solidFill>
              <a:srgbClr val="F5F5F7"/>
            </a:solidFill>
            <a:prstDash val="solid"/>
          </a:ln>
        </p:spPr>
        <p:txBody>
          <a:bodyPr/>
          <a:lstStyle/>
          <a:p>
            <a:endParaRPr lang="fr-FR"/>
          </a:p>
        </p:txBody>
      </p:sp>
      <p:sp>
        <p:nvSpPr>
          <p:cNvPr id="45" name="Text 43"/>
          <p:cNvSpPr/>
          <p:nvPr/>
        </p:nvSpPr>
        <p:spPr>
          <a:xfrm>
            <a:off x="5239512" y="2414016"/>
            <a:ext cx="2505456" cy="420624"/>
          </a:xfrm>
          <a:prstGeom prst="rect">
            <a:avLst/>
          </a:prstGeom>
          <a:noFill/>
          <a:ln/>
        </p:spPr>
        <p:txBody>
          <a:bodyPr wrap="square" lIns="0" tIns="0" rIns="0" bIns="0" rtlCol="0" anchor="ctr"/>
          <a:lstStyle/>
          <a:p>
            <a:pPr marL="0" indent="0">
              <a:buNone/>
            </a:pPr>
            <a:r>
              <a:rPr lang="en-US" sz="850" dirty="0">
                <a:solidFill>
                  <a:srgbClr val="2C2C2C"/>
                </a:solidFill>
              </a:rPr>
              <a:t>Plan de transfert de compétences · Template SOP</a:t>
            </a:r>
            <a:endParaRPr lang="en-US" sz="850" dirty="0"/>
          </a:p>
        </p:txBody>
      </p:sp>
      <p:sp>
        <p:nvSpPr>
          <p:cNvPr id="46" name="Shape 44"/>
          <p:cNvSpPr/>
          <p:nvPr/>
        </p:nvSpPr>
        <p:spPr>
          <a:xfrm>
            <a:off x="7818120" y="2359152"/>
            <a:ext cx="1554480" cy="530352"/>
          </a:xfrm>
          <a:prstGeom prst="rect">
            <a:avLst/>
          </a:prstGeom>
          <a:solidFill>
            <a:srgbClr val="F5F5F7"/>
          </a:solidFill>
          <a:ln w="12700">
            <a:solidFill>
              <a:srgbClr val="F5F5F7"/>
            </a:solidFill>
            <a:prstDash val="solid"/>
          </a:ln>
        </p:spPr>
        <p:txBody>
          <a:bodyPr/>
          <a:lstStyle/>
          <a:p>
            <a:endParaRPr lang="fr-FR"/>
          </a:p>
        </p:txBody>
      </p:sp>
      <p:sp>
        <p:nvSpPr>
          <p:cNvPr id="47" name="Text 45"/>
          <p:cNvSpPr/>
          <p:nvPr/>
        </p:nvSpPr>
        <p:spPr>
          <a:xfrm>
            <a:off x="7891272" y="2359152"/>
            <a:ext cx="1408176" cy="530352"/>
          </a:xfrm>
          <a:prstGeom prst="rect">
            <a:avLst/>
          </a:prstGeom>
          <a:noFill/>
          <a:ln/>
        </p:spPr>
        <p:txBody>
          <a:bodyPr wrap="square" lIns="0" tIns="0" rIns="0" bIns="0" rtlCol="0" anchor="ctr"/>
          <a:lstStyle/>
          <a:p>
            <a:pPr marL="0" indent="0" algn="ctr">
              <a:buNone/>
            </a:pPr>
            <a:r>
              <a:rPr lang="en-US" sz="850" i="1" dirty="0">
                <a:solidFill>
                  <a:srgbClr val="595959"/>
                </a:solidFill>
              </a:rPr>
              <a:t>Consultant</a:t>
            </a:r>
            <a:endParaRPr lang="en-US" sz="850" dirty="0"/>
          </a:p>
          <a:p>
            <a:pPr marL="0" indent="0" algn="ctr">
              <a:buNone/>
            </a:pPr>
            <a:r>
              <a:rPr lang="en-US" sz="850" i="1" dirty="0">
                <a:solidFill>
                  <a:srgbClr val="595959"/>
                </a:solidFill>
              </a:rPr>
              <a:t>+ Champion</a:t>
            </a:r>
            <a:endParaRPr lang="en-US" sz="850" dirty="0"/>
          </a:p>
        </p:txBody>
      </p:sp>
      <p:sp>
        <p:nvSpPr>
          <p:cNvPr id="48" name="Shape 46"/>
          <p:cNvSpPr/>
          <p:nvPr/>
        </p:nvSpPr>
        <p:spPr>
          <a:xfrm>
            <a:off x="320040" y="2944368"/>
            <a:ext cx="1371600" cy="530352"/>
          </a:xfrm>
          <a:prstGeom prst="rect">
            <a:avLst/>
          </a:prstGeom>
          <a:solidFill>
            <a:srgbClr val="0D6B74"/>
          </a:solidFill>
          <a:ln w="12700">
            <a:solidFill>
              <a:srgbClr val="0D6B74"/>
            </a:solidFill>
            <a:prstDash val="solid"/>
          </a:ln>
        </p:spPr>
        <p:txBody>
          <a:bodyPr/>
          <a:lstStyle/>
          <a:p>
            <a:endParaRPr lang="fr-FR"/>
          </a:p>
        </p:txBody>
      </p:sp>
      <p:sp>
        <p:nvSpPr>
          <p:cNvPr id="49" name="Text 47"/>
          <p:cNvSpPr/>
          <p:nvPr/>
        </p:nvSpPr>
        <p:spPr>
          <a:xfrm>
            <a:off x="374904" y="2999232"/>
            <a:ext cx="1261872" cy="420624"/>
          </a:xfrm>
          <a:prstGeom prst="rect">
            <a:avLst/>
          </a:prstGeom>
          <a:noFill/>
          <a:ln/>
        </p:spPr>
        <p:txBody>
          <a:bodyPr wrap="square" lIns="0" tIns="0" rIns="0" bIns="0" rtlCol="0" anchor="ctr"/>
          <a:lstStyle/>
          <a:p>
            <a:pPr marL="0" indent="0" algn="ctr">
              <a:buNone/>
            </a:pPr>
            <a:r>
              <a:rPr lang="en-US" sz="950" b="1" dirty="0">
                <a:solidFill>
                  <a:srgbClr val="FFFFFF"/>
                </a:solidFill>
              </a:rPr>
              <a:t>DÉPLOIEMENT</a:t>
            </a:r>
            <a:endParaRPr lang="en-US" sz="950" dirty="0"/>
          </a:p>
        </p:txBody>
      </p:sp>
      <p:sp>
        <p:nvSpPr>
          <p:cNvPr id="50" name="Shape 48"/>
          <p:cNvSpPr/>
          <p:nvPr/>
        </p:nvSpPr>
        <p:spPr>
          <a:xfrm>
            <a:off x="1691640" y="2944368"/>
            <a:ext cx="822960" cy="530352"/>
          </a:xfrm>
          <a:prstGeom prst="rect">
            <a:avLst/>
          </a:prstGeom>
          <a:solidFill>
            <a:srgbClr val="EFEFEF"/>
          </a:solidFill>
          <a:ln w="12700">
            <a:solidFill>
              <a:srgbClr val="0D6B74"/>
            </a:solidFill>
            <a:prstDash val="solid"/>
          </a:ln>
        </p:spPr>
        <p:txBody>
          <a:bodyPr/>
          <a:lstStyle/>
          <a:p>
            <a:endParaRPr lang="fr-FR"/>
          </a:p>
        </p:txBody>
      </p:sp>
      <p:sp>
        <p:nvSpPr>
          <p:cNvPr id="51" name="Text 49"/>
          <p:cNvSpPr/>
          <p:nvPr/>
        </p:nvSpPr>
        <p:spPr>
          <a:xfrm>
            <a:off x="1728216" y="2944368"/>
            <a:ext cx="749808" cy="530352"/>
          </a:xfrm>
          <a:prstGeom prst="rect">
            <a:avLst/>
          </a:prstGeom>
          <a:noFill/>
          <a:ln/>
        </p:spPr>
        <p:txBody>
          <a:bodyPr wrap="square" lIns="0" tIns="0" rIns="0" bIns="0" rtlCol="0" anchor="ctr"/>
          <a:lstStyle/>
          <a:p>
            <a:pPr marL="0" indent="0" algn="ctr">
              <a:buNone/>
            </a:pPr>
            <a:r>
              <a:rPr lang="en-US" sz="850" b="1" dirty="0">
                <a:solidFill>
                  <a:srgbClr val="0D6B74"/>
                </a:solidFill>
              </a:rPr>
              <a:t>07 · 08 · 09</a:t>
            </a:r>
            <a:endParaRPr lang="en-US" sz="850" dirty="0"/>
          </a:p>
        </p:txBody>
      </p:sp>
      <p:sp>
        <p:nvSpPr>
          <p:cNvPr id="52" name="Shape 50"/>
          <p:cNvSpPr/>
          <p:nvPr/>
        </p:nvSpPr>
        <p:spPr>
          <a:xfrm>
            <a:off x="2514600" y="2944368"/>
            <a:ext cx="2651760" cy="530352"/>
          </a:xfrm>
          <a:prstGeom prst="rect">
            <a:avLst/>
          </a:prstGeom>
          <a:solidFill>
            <a:srgbClr val="F8FFF8"/>
          </a:solidFill>
          <a:ln w="12700">
            <a:solidFill>
              <a:srgbClr val="F5F5F7"/>
            </a:solidFill>
            <a:prstDash val="solid"/>
          </a:ln>
        </p:spPr>
        <p:txBody>
          <a:bodyPr/>
          <a:lstStyle/>
          <a:p>
            <a:endParaRPr lang="fr-FR"/>
          </a:p>
        </p:txBody>
      </p:sp>
      <p:sp>
        <p:nvSpPr>
          <p:cNvPr id="53" name="Text 51"/>
          <p:cNvSpPr/>
          <p:nvPr/>
        </p:nvSpPr>
        <p:spPr>
          <a:xfrm>
            <a:off x="2587752" y="2999232"/>
            <a:ext cx="2505456" cy="420624"/>
          </a:xfrm>
          <a:prstGeom prst="rect">
            <a:avLst/>
          </a:prstGeom>
          <a:noFill/>
          <a:ln/>
        </p:spPr>
        <p:txBody>
          <a:bodyPr wrap="square" lIns="0" tIns="0" rIns="0" bIns="0" rtlCol="0" anchor="ctr"/>
          <a:lstStyle/>
          <a:p>
            <a:pPr marL="0" indent="0">
              <a:buNone/>
            </a:pPr>
            <a:r>
              <a:rPr lang="en-US" sz="850" dirty="0">
                <a:solidFill>
                  <a:srgbClr val="2C2C2C"/>
                </a:solidFill>
              </a:rPr>
              <a:t>Plan communication multi-niveaux · Célébration des quick wins</a:t>
            </a:r>
            <a:endParaRPr lang="en-US" sz="850" dirty="0"/>
          </a:p>
        </p:txBody>
      </p:sp>
      <p:sp>
        <p:nvSpPr>
          <p:cNvPr id="54" name="Shape 52"/>
          <p:cNvSpPr/>
          <p:nvPr/>
        </p:nvSpPr>
        <p:spPr>
          <a:xfrm>
            <a:off x="5166360" y="2944368"/>
            <a:ext cx="2651760" cy="530352"/>
          </a:xfrm>
          <a:prstGeom prst="rect">
            <a:avLst/>
          </a:prstGeom>
          <a:solidFill>
            <a:srgbClr val="F0F5FF"/>
          </a:solidFill>
          <a:ln w="12700">
            <a:solidFill>
              <a:srgbClr val="F5F5F7"/>
            </a:solidFill>
            <a:prstDash val="solid"/>
          </a:ln>
        </p:spPr>
        <p:txBody>
          <a:bodyPr/>
          <a:lstStyle/>
          <a:p>
            <a:endParaRPr lang="fr-FR"/>
          </a:p>
        </p:txBody>
      </p:sp>
      <p:sp>
        <p:nvSpPr>
          <p:cNvPr id="55" name="Text 53"/>
          <p:cNvSpPr/>
          <p:nvPr/>
        </p:nvSpPr>
        <p:spPr>
          <a:xfrm>
            <a:off x="5239512" y="2999232"/>
            <a:ext cx="2505456" cy="420624"/>
          </a:xfrm>
          <a:prstGeom prst="rect">
            <a:avLst/>
          </a:prstGeom>
          <a:noFill/>
          <a:ln/>
        </p:spPr>
        <p:txBody>
          <a:bodyPr wrap="square" lIns="0" tIns="0" rIns="0" bIns="0" rtlCol="0" anchor="ctr"/>
          <a:lstStyle/>
          <a:p>
            <a:pPr marL="0" indent="0">
              <a:buNone/>
            </a:pPr>
            <a:r>
              <a:rPr lang="en-US" sz="850" dirty="0">
                <a:solidFill>
                  <a:srgbClr val="2C2C2C"/>
                </a:solidFill>
              </a:rPr>
              <a:t>Matrice de communication · Template de reporting</a:t>
            </a:r>
            <a:endParaRPr lang="en-US" sz="850" dirty="0"/>
          </a:p>
        </p:txBody>
      </p:sp>
      <p:sp>
        <p:nvSpPr>
          <p:cNvPr id="56" name="Shape 54"/>
          <p:cNvSpPr/>
          <p:nvPr/>
        </p:nvSpPr>
        <p:spPr>
          <a:xfrm>
            <a:off x="7818120" y="2944368"/>
            <a:ext cx="1554480" cy="530352"/>
          </a:xfrm>
          <a:prstGeom prst="rect">
            <a:avLst/>
          </a:prstGeom>
          <a:solidFill>
            <a:srgbClr val="F5F5F5"/>
          </a:solidFill>
          <a:ln w="12700">
            <a:solidFill>
              <a:srgbClr val="F5F5F7"/>
            </a:solidFill>
            <a:prstDash val="solid"/>
          </a:ln>
        </p:spPr>
        <p:txBody>
          <a:bodyPr/>
          <a:lstStyle/>
          <a:p>
            <a:endParaRPr lang="fr-FR"/>
          </a:p>
        </p:txBody>
      </p:sp>
      <p:sp>
        <p:nvSpPr>
          <p:cNvPr id="57" name="Text 55"/>
          <p:cNvSpPr/>
          <p:nvPr/>
        </p:nvSpPr>
        <p:spPr>
          <a:xfrm>
            <a:off x="7891272" y="2944368"/>
            <a:ext cx="1408176" cy="530352"/>
          </a:xfrm>
          <a:prstGeom prst="rect">
            <a:avLst/>
          </a:prstGeom>
          <a:noFill/>
          <a:ln/>
        </p:spPr>
        <p:txBody>
          <a:bodyPr wrap="square" lIns="0" tIns="0" rIns="0" bIns="0" rtlCol="0" anchor="ctr"/>
          <a:lstStyle/>
          <a:p>
            <a:pPr marL="0" indent="0" algn="ctr">
              <a:buNone/>
            </a:pPr>
            <a:r>
              <a:rPr lang="en-US" sz="850" i="1" dirty="0">
                <a:solidFill>
                  <a:srgbClr val="595959"/>
                </a:solidFill>
              </a:rPr>
              <a:t>Consultant</a:t>
            </a:r>
            <a:endParaRPr lang="en-US" sz="850" dirty="0"/>
          </a:p>
          <a:p>
            <a:pPr marL="0" indent="0" algn="ctr">
              <a:buNone/>
            </a:pPr>
            <a:r>
              <a:rPr lang="en-US" sz="850" i="1" dirty="0">
                <a:solidFill>
                  <a:srgbClr val="595959"/>
                </a:solidFill>
              </a:rPr>
              <a:t>+ Champion</a:t>
            </a:r>
            <a:endParaRPr lang="en-US" sz="850" dirty="0"/>
          </a:p>
        </p:txBody>
      </p:sp>
      <p:sp>
        <p:nvSpPr>
          <p:cNvPr id="58" name="Shape 56"/>
          <p:cNvSpPr/>
          <p:nvPr/>
        </p:nvSpPr>
        <p:spPr>
          <a:xfrm>
            <a:off x="320040" y="3529584"/>
            <a:ext cx="1371600" cy="530352"/>
          </a:xfrm>
          <a:prstGeom prst="rect">
            <a:avLst/>
          </a:prstGeom>
          <a:solidFill>
            <a:srgbClr val="5C2D91"/>
          </a:solidFill>
          <a:ln w="12700">
            <a:solidFill>
              <a:srgbClr val="5C2D91"/>
            </a:solidFill>
            <a:prstDash val="solid"/>
          </a:ln>
        </p:spPr>
        <p:txBody>
          <a:bodyPr/>
          <a:lstStyle/>
          <a:p>
            <a:endParaRPr lang="fr-FR"/>
          </a:p>
        </p:txBody>
      </p:sp>
      <p:sp>
        <p:nvSpPr>
          <p:cNvPr id="59" name="Text 57"/>
          <p:cNvSpPr/>
          <p:nvPr/>
        </p:nvSpPr>
        <p:spPr>
          <a:xfrm>
            <a:off x="374904" y="3584448"/>
            <a:ext cx="1261872" cy="420624"/>
          </a:xfrm>
          <a:prstGeom prst="rect">
            <a:avLst/>
          </a:prstGeom>
          <a:noFill/>
          <a:ln/>
        </p:spPr>
        <p:txBody>
          <a:bodyPr wrap="square" lIns="0" tIns="0" rIns="0" bIns="0" rtlCol="0" anchor="ctr"/>
          <a:lstStyle/>
          <a:p>
            <a:pPr marL="0" indent="0" algn="ctr">
              <a:buNone/>
            </a:pPr>
            <a:r>
              <a:rPr lang="en-US" sz="950" b="1" dirty="0">
                <a:solidFill>
                  <a:srgbClr val="FFFFFF"/>
                </a:solidFill>
              </a:rPr>
              <a:t>CLÔTURE</a:t>
            </a:r>
            <a:endParaRPr lang="en-US" sz="950" dirty="0"/>
          </a:p>
        </p:txBody>
      </p:sp>
      <p:sp>
        <p:nvSpPr>
          <p:cNvPr id="60" name="Shape 58"/>
          <p:cNvSpPr/>
          <p:nvPr/>
        </p:nvSpPr>
        <p:spPr>
          <a:xfrm>
            <a:off x="1691640" y="3529584"/>
            <a:ext cx="822960" cy="530352"/>
          </a:xfrm>
          <a:prstGeom prst="rect">
            <a:avLst/>
          </a:prstGeom>
          <a:solidFill>
            <a:srgbClr val="F5F5F7"/>
          </a:solidFill>
          <a:ln w="12700">
            <a:solidFill>
              <a:srgbClr val="5C2D91"/>
            </a:solidFill>
            <a:prstDash val="solid"/>
          </a:ln>
        </p:spPr>
        <p:txBody>
          <a:bodyPr/>
          <a:lstStyle/>
          <a:p>
            <a:endParaRPr lang="fr-FR"/>
          </a:p>
        </p:txBody>
      </p:sp>
      <p:sp>
        <p:nvSpPr>
          <p:cNvPr id="61" name="Text 59"/>
          <p:cNvSpPr/>
          <p:nvPr/>
        </p:nvSpPr>
        <p:spPr>
          <a:xfrm>
            <a:off x="1728216" y="3529584"/>
            <a:ext cx="749808" cy="530352"/>
          </a:xfrm>
          <a:prstGeom prst="rect">
            <a:avLst/>
          </a:prstGeom>
          <a:noFill/>
          <a:ln/>
        </p:spPr>
        <p:txBody>
          <a:bodyPr wrap="square" lIns="0" tIns="0" rIns="0" bIns="0" rtlCol="0" anchor="ctr"/>
          <a:lstStyle/>
          <a:p>
            <a:pPr marL="0" indent="0" algn="ctr">
              <a:buNone/>
            </a:pPr>
            <a:r>
              <a:rPr lang="en-US" sz="850" b="1" dirty="0">
                <a:solidFill>
                  <a:srgbClr val="5C2D91"/>
                </a:solidFill>
              </a:rPr>
              <a:t>11 · 12</a:t>
            </a:r>
            <a:endParaRPr lang="en-US" sz="850" dirty="0"/>
          </a:p>
        </p:txBody>
      </p:sp>
      <p:sp>
        <p:nvSpPr>
          <p:cNvPr id="62" name="Shape 60"/>
          <p:cNvSpPr/>
          <p:nvPr/>
        </p:nvSpPr>
        <p:spPr>
          <a:xfrm>
            <a:off x="2514600" y="3529584"/>
            <a:ext cx="2651760" cy="530352"/>
          </a:xfrm>
          <a:prstGeom prst="rect">
            <a:avLst/>
          </a:prstGeom>
          <a:solidFill>
            <a:srgbClr val="E6F4EA"/>
          </a:solidFill>
          <a:ln w="12700">
            <a:solidFill>
              <a:srgbClr val="F5F5F7"/>
            </a:solidFill>
            <a:prstDash val="solid"/>
          </a:ln>
        </p:spPr>
        <p:txBody>
          <a:bodyPr/>
          <a:lstStyle/>
          <a:p>
            <a:endParaRPr lang="fr-FR"/>
          </a:p>
        </p:txBody>
      </p:sp>
      <p:sp>
        <p:nvSpPr>
          <p:cNvPr id="63" name="Text 61"/>
          <p:cNvSpPr/>
          <p:nvPr/>
        </p:nvSpPr>
        <p:spPr>
          <a:xfrm>
            <a:off x="2587752" y="3584448"/>
            <a:ext cx="2505456" cy="420624"/>
          </a:xfrm>
          <a:prstGeom prst="rect">
            <a:avLst/>
          </a:prstGeom>
          <a:noFill/>
          <a:ln/>
        </p:spPr>
        <p:txBody>
          <a:bodyPr wrap="square" lIns="0" tIns="0" rIns="0" bIns="0" rtlCol="0" anchor="ctr"/>
          <a:lstStyle/>
          <a:p>
            <a:pPr marL="0" indent="0">
              <a:buNone/>
            </a:pPr>
            <a:r>
              <a:rPr lang="en-US" sz="850" dirty="0">
                <a:solidFill>
                  <a:srgbClr val="2C2C2C"/>
                </a:solidFill>
              </a:rPr>
              <a:t>Enquête NPS · Retour d'expérience structuré</a:t>
            </a:r>
            <a:endParaRPr lang="en-US" sz="850" dirty="0"/>
          </a:p>
        </p:txBody>
      </p:sp>
      <p:sp>
        <p:nvSpPr>
          <p:cNvPr id="64" name="Shape 62"/>
          <p:cNvSpPr/>
          <p:nvPr/>
        </p:nvSpPr>
        <p:spPr>
          <a:xfrm>
            <a:off x="5166360" y="3529584"/>
            <a:ext cx="2651760" cy="530352"/>
          </a:xfrm>
          <a:prstGeom prst="rect">
            <a:avLst/>
          </a:prstGeom>
          <a:solidFill>
            <a:srgbClr val="EBF3FB"/>
          </a:solidFill>
          <a:ln w="12700">
            <a:solidFill>
              <a:srgbClr val="F5F5F7"/>
            </a:solidFill>
            <a:prstDash val="solid"/>
          </a:ln>
        </p:spPr>
        <p:txBody>
          <a:bodyPr/>
          <a:lstStyle/>
          <a:p>
            <a:endParaRPr lang="fr-FR"/>
          </a:p>
        </p:txBody>
      </p:sp>
      <p:sp>
        <p:nvSpPr>
          <p:cNvPr id="65" name="Text 63"/>
          <p:cNvSpPr/>
          <p:nvPr/>
        </p:nvSpPr>
        <p:spPr>
          <a:xfrm>
            <a:off x="5239512" y="3584448"/>
            <a:ext cx="2505456" cy="420624"/>
          </a:xfrm>
          <a:prstGeom prst="rect">
            <a:avLst/>
          </a:prstGeom>
          <a:noFill/>
          <a:ln/>
        </p:spPr>
        <p:txBody>
          <a:bodyPr wrap="square" lIns="0" tIns="0" rIns="0" bIns="0" rtlCol="0" anchor="ctr"/>
          <a:lstStyle/>
          <a:p>
            <a:pPr marL="0" indent="0">
              <a:buNone/>
            </a:pPr>
            <a:r>
              <a:rPr lang="en-US" sz="850" dirty="0">
                <a:solidFill>
                  <a:srgbClr val="2C2C2C"/>
                </a:solidFill>
              </a:rPr>
              <a:t>Questionnaire satisfaction · Template capitalisation</a:t>
            </a:r>
            <a:endParaRPr lang="en-US" sz="850" dirty="0"/>
          </a:p>
        </p:txBody>
      </p:sp>
      <p:sp>
        <p:nvSpPr>
          <p:cNvPr id="66" name="Shape 64"/>
          <p:cNvSpPr/>
          <p:nvPr/>
        </p:nvSpPr>
        <p:spPr>
          <a:xfrm>
            <a:off x="7818120" y="3529584"/>
            <a:ext cx="1554480" cy="530352"/>
          </a:xfrm>
          <a:prstGeom prst="rect">
            <a:avLst/>
          </a:prstGeom>
          <a:solidFill>
            <a:srgbClr val="F5F5F7"/>
          </a:solidFill>
          <a:ln w="12700">
            <a:solidFill>
              <a:srgbClr val="F5F5F7"/>
            </a:solidFill>
            <a:prstDash val="solid"/>
          </a:ln>
        </p:spPr>
        <p:txBody>
          <a:bodyPr/>
          <a:lstStyle/>
          <a:p>
            <a:endParaRPr lang="fr-FR"/>
          </a:p>
        </p:txBody>
      </p:sp>
      <p:sp>
        <p:nvSpPr>
          <p:cNvPr id="67" name="Text 65"/>
          <p:cNvSpPr/>
          <p:nvPr/>
        </p:nvSpPr>
        <p:spPr>
          <a:xfrm>
            <a:off x="7891272" y="3529584"/>
            <a:ext cx="1408176" cy="530352"/>
          </a:xfrm>
          <a:prstGeom prst="rect">
            <a:avLst/>
          </a:prstGeom>
          <a:noFill/>
          <a:ln/>
        </p:spPr>
        <p:txBody>
          <a:bodyPr wrap="square" lIns="0" tIns="0" rIns="0" bIns="0" rtlCol="0" anchor="ctr"/>
          <a:lstStyle/>
          <a:p>
            <a:pPr marL="0" indent="0" algn="ctr">
              <a:buNone/>
            </a:pPr>
            <a:r>
              <a:rPr lang="en-US" sz="850" i="1" dirty="0">
                <a:solidFill>
                  <a:srgbClr val="595959"/>
                </a:solidFill>
              </a:rPr>
              <a:t>Consultant</a:t>
            </a:r>
            <a:endParaRPr lang="en-US" sz="850" dirty="0"/>
          </a:p>
          <a:p>
            <a:pPr marL="0" indent="0" algn="ctr">
              <a:buNone/>
            </a:pPr>
            <a:r>
              <a:rPr lang="en-US" sz="850" i="1" dirty="0">
                <a:solidFill>
                  <a:srgbClr val="595959"/>
                </a:solidFill>
              </a:rPr>
              <a:t>+ Champion</a:t>
            </a:r>
            <a:endParaRPr lang="en-US" sz="850" dirty="0"/>
          </a:p>
        </p:txBody>
      </p:sp>
      <p:sp>
        <p:nvSpPr>
          <p:cNvPr id="68" name="Shape 66"/>
          <p:cNvSpPr/>
          <p:nvPr/>
        </p:nvSpPr>
        <p:spPr>
          <a:xfrm>
            <a:off x="320040" y="4114800"/>
            <a:ext cx="1371600" cy="530352"/>
          </a:xfrm>
          <a:prstGeom prst="rect">
            <a:avLst/>
          </a:prstGeom>
          <a:solidFill>
            <a:srgbClr val="1E5E2A"/>
          </a:solidFill>
          <a:ln w="12700">
            <a:solidFill>
              <a:srgbClr val="1E5E2A"/>
            </a:solidFill>
            <a:prstDash val="solid"/>
          </a:ln>
        </p:spPr>
        <p:txBody>
          <a:bodyPr/>
          <a:lstStyle/>
          <a:p>
            <a:endParaRPr lang="fr-FR"/>
          </a:p>
        </p:txBody>
      </p:sp>
      <p:sp>
        <p:nvSpPr>
          <p:cNvPr id="69" name="Text 67"/>
          <p:cNvSpPr/>
          <p:nvPr/>
        </p:nvSpPr>
        <p:spPr>
          <a:xfrm>
            <a:off x="374904" y="4169664"/>
            <a:ext cx="1261872" cy="420624"/>
          </a:xfrm>
          <a:prstGeom prst="rect">
            <a:avLst/>
          </a:prstGeom>
          <a:noFill/>
          <a:ln/>
        </p:spPr>
        <p:txBody>
          <a:bodyPr wrap="square" lIns="0" tIns="0" rIns="0" bIns="0" rtlCol="0" anchor="ctr"/>
          <a:lstStyle/>
          <a:p>
            <a:pPr marL="0" indent="0" algn="ctr">
              <a:buNone/>
            </a:pPr>
            <a:r>
              <a:rPr lang="en-US" sz="950" b="1" dirty="0">
                <a:solidFill>
                  <a:srgbClr val="FFFFFF"/>
                </a:solidFill>
              </a:rPr>
              <a:t>POST-MISSION</a:t>
            </a:r>
            <a:endParaRPr lang="en-US" sz="950" dirty="0"/>
          </a:p>
        </p:txBody>
      </p:sp>
      <p:sp>
        <p:nvSpPr>
          <p:cNvPr id="70" name="Shape 68"/>
          <p:cNvSpPr/>
          <p:nvPr/>
        </p:nvSpPr>
        <p:spPr>
          <a:xfrm>
            <a:off x="1691640" y="4114800"/>
            <a:ext cx="822960" cy="530352"/>
          </a:xfrm>
          <a:prstGeom prst="rect">
            <a:avLst/>
          </a:prstGeom>
          <a:solidFill>
            <a:srgbClr val="EFEFEF"/>
          </a:solidFill>
          <a:ln w="12700">
            <a:solidFill>
              <a:srgbClr val="1E5E2A"/>
            </a:solidFill>
            <a:prstDash val="solid"/>
          </a:ln>
        </p:spPr>
        <p:txBody>
          <a:bodyPr/>
          <a:lstStyle/>
          <a:p>
            <a:endParaRPr lang="fr-FR"/>
          </a:p>
        </p:txBody>
      </p:sp>
      <p:sp>
        <p:nvSpPr>
          <p:cNvPr id="71" name="Text 69"/>
          <p:cNvSpPr/>
          <p:nvPr/>
        </p:nvSpPr>
        <p:spPr>
          <a:xfrm>
            <a:off x="1728216" y="4114800"/>
            <a:ext cx="749808" cy="530352"/>
          </a:xfrm>
          <a:prstGeom prst="rect">
            <a:avLst/>
          </a:prstGeom>
          <a:noFill/>
          <a:ln/>
        </p:spPr>
        <p:txBody>
          <a:bodyPr wrap="square" lIns="0" tIns="0" rIns="0" bIns="0" rtlCol="0" anchor="ctr"/>
          <a:lstStyle/>
          <a:p>
            <a:pPr marL="0" indent="0" algn="ctr">
              <a:buNone/>
            </a:pPr>
            <a:r>
              <a:rPr lang="en-US" sz="850" b="1" dirty="0">
                <a:solidFill>
                  <a:srgbClr val="1E5E2A"/>
                </a:solidFill>
              </a:rPr>
              <a:t>10</a:t>
            </a:r>
            <a:endParaRPr lang="en-US" sz="850" dirty="0"/>
          </a:p>
        </p:txBody>
      </p:sp>
      <p:sp>
        <p:nvSpPr>
          <p:cNvPr id="72" name="Shape 70"/>
          <p:cNvSpPr/>
          <p:nvPr/>
        </p:nvSpPr>
        <p:spPr>
          <a:xfrm>
            <a:off x="2514600" y="4114800"/>
            <a:ext cx="2651760" cy="530352"/>
          </a:xfrm>
          <a:prstGeom prst="rect">
            <a:avLst/>
          </a:prstGeom>
          <a:solidFill>
            <a:srgbClr val="F8FFF8"/>
          </a:solidFill>
          <a:ln w="12700">
            <a:solidFill>
              <a:srgbClr val="F5F5F7"/>
            </a:solidFill>
            <a:prstDash val="solid"/>
          </a:ln>
        </p:spPr>
        <p:txBody>
          <a:bodyPr/>
          <a:lstStyle/>
          <a:p>
            <a:endParaRPr lang="fr-FR"/>
          </a:p>
        </p:txBody>
      </p:sp>
      <p:sp>
        <p:nvSpPr>
          <p:cNvPr id="73" name="Text 71"/>
          <p:cNvSpPr/>
          <p:nvPr/>
        </p:nvSpPr>
        <p:spPr>
          <a:xfrm>
            <a:off x="2587752" y="4169664"/>
            <a:ext cx="2505456" cy="420624"/>
          </a:xfrm>
          <a:prstGeom prst="rect">
            <a:avLst/>
          </a:prstGeom>
          <a:noFill/>
          <a:ln/>
        </p:spPr>
        <p:txBody>
          <a:bodyPr wrap="square" lIns="0" tIns="0" rIns="0" bIns="0" rtlCol="0" anchor="ctr"/>
          <a:lstStyle/>
          <a:p>
            <a:pPr marL="0" indent="0">
              <a:buNone/>
            </a:pPr>
            <a:r>
              <a:rPr lang="en-US" sz="850" dirty="0">
                <a:solidFill>
                  <a:srgbClr val="2C2C2C"/>
                </a:solidFill>
              </a:rPr>
              <a:t>Revue d'agilité : qu'ajuster pour la prochaine mission ?</a:t>
            </a:r>
            <a:endParaRPr lang="en-US" sz="850" dirty="0"/>
          </a:p>
        </p:txBody>
      </p:sp>
      <p:sp>
        <p:nvSpPr>
          <p:cNvPr id="74" name="Shape 72"/>
          <p:cNvSpPr/>
          <p:nvPr/>
        </p:nvSpPr>
        <p:spPr>
          <a:xfrm>
            <a:off x="5166360" y="4114800"/>
            <a:ext cx="2651760" cy="530352"/>
          </a:xfrm>
          <a:prstGeom prst="rect">
            <a:avLst/>
          </a:prstGeom>
          <a:solidFill>
            <a:srgbClr val="F0F5FF"/>
          </a:solidFill>
          <a:ln w="12700">
            <a:solidFill>
              <a:srgbClr val="F5F5F7"/>
            </a:solidFill>
            <a:prstDash val="solid"/>
          </a:ln>
        </p:spPr>
        <p:txBody>
          <a:bodyPr/>
          <a:lstStyle/>
          <a:p>
            <a:endParaRPr lang="fr-FR"/>
          </a:p>
        </p:txBody>
      </p:sp>
      <p:sp>
        <p:nvSpPr>
          <p:cNvPr id="75" name="Text 73"/>
          <p:cNvSpPr/>
          <p:nvPr/>
        </p:nvSpPr>
        <p:spPr>
          <a:xfrm>
            <a:off x="5239512" y="4169664"/>
            <a:ext cx="2505456" cy="420624"/>
          </a:xfrm>
          <a:prstGeom prst="rect">
            <a:avLst/>
          </a:prstGeom>
          <a:noFill/>
          <a:ln/>
        </p:spPr>
        <p:txBody>
          <a:bodyPr wrap="square" lIns="0" tIns="0" rIns="0" bIns="0" rtlCol="0" anchor="ctr"/>
          <a:lstStyle/>
          <a:p>
            <a:pPr marL="0" indent="0">
              <a:buNone/>
            </a:pPr>
            <a:r>
              <a:rPr lang="en-US" sz="850" dirty="0">
                <a:solidFill>
                  <a:srgbClr val="2C2C2C"/>
                </a:solidFill>
              </a:rPr>
              <a:t>Grille d'auto-évaluation consultant</a:t>
            </a:r>
            <a:endParaRPr lang="en-US" sz="850" dirty="0"/>
          </a:p>
        </p:txBody>
      </p:sp>
      <p:sp>
        <p:nvSpPr>
          <p:cNvPr id="76" name="Shape 74"/>
          <p:cNvSpPr/>
          <p:nvPr/>
        </p:nvSpPr>
        <p:spPr>
          <a:xfrm>
            <a:off x="7818120" y="4114800"/>
            <a:ext cx="1554480" cy="530352"/>
          </a:xfrm>
          <a:prstGeom prst="rect">
            <a:avLst/>
          </a:prstGeom>
          <a:solidFill>
            <a:srgbClr val="F5F5F5"/>
          </a:solidFill>
          <a:ln w="12700">
            <a:solidFill>
              <a:srgbClr val="F5F5F7"/>
            </a:solidFill>
            <a:prstDash val="solid"/>
          </a:ln>
        </p:spPr>
        <p:txBody>
          <a:bodyPr/>
          <a:lstStyle/>
          <a:p>
            <a:endParaRPr lang="fr-FR"/>
          </a:p>
        </p:txBody>
      </p:sp>
      <p:sp>
        <p:nvSpPr>
          <p:cNvPr id="77" name="Text 75"/>
          <p:cNvSpPr/>
          <p:nvPr/>
        </p:nvSpPr>
        <p:spPr>
          <a:xfrm>
            <a:off x="7891272" y="4114800"/>
            <a:ext cx="1408176" cy="530352"/>
          </a:xfrm>
          <a:prstGeom prst="rect">
            <a:avLst/>
          </a:prstGeom>
          <a:noFill/>
          <a:ln/>
        </p:spPr>
        <p:txBody>
          <a:bodyPr wrap="square" lIns="0" tIns="0" rIns="0" bIns="0" rtlCol="0" anchor="ctr"/>
          <a:lstStyle/>
          <a:p>
            <a:pPr marL="0" indent="0" algn="ctr">
              <a:buNone/>
            </a:pPr>
            <a:r>
              <a:rPr lang="en-US" sz="850" i="1" dirty="0">
                <a:solidFill>
                  <a:srgbClr val="595959"/>
                </a:solidFill>
              </a:rPr>
              <a:t>Consultant</a:t>
            </a:r>
            <a:endParaRPr lang="en-US" sz="850" dirty="0"/>
          </a:p>
          <a:p>
            <a:pPr marL="0" indent="0" algn="ctr">
              <a:buNone/>
            </a:pPr>
            <a:r>
              <a:rPr lang="en-US" sz="850" i="1" dirty="0">
                <a:solidFill>
                  <a:srgbClr val="595959"/>
                </a:solidFill>
              </a:rPr>
              <a:t>+ Champion</a:t>
            </a:r>
            <a:endParaRPr lang="en-US" sz="850" dirty="0"/>
          </a:p>
        </p:txBody>
      </p:sp>
      <p:sp>
        <p:nvSpPr>
          <p:cNvPr id="78" name="Shape 76"/>
          <p:cNvSpPr/>
          <p:nvPr/>
        </p:nvSpPr>
        <p:spPr>
          <a:xfrm>
            <a:off x="0" y="4828032"/>
            <a:ext cx="9144000" cy="315468"/>
          </a:xfrm>
          <a:prstGeom prst="rect">
            <a:avLst/>
          </a:prstGeom>
          <a:solidFill>
            <a:srgbClr val="1B3A6B"/>
          </a:solidFill>
          <a:ln w="12700">
            <a:solidFill>
              <a:srgbClr val="1B3A6B"/>
            </a:solidFill>
            <a:prstDash val="solid"/>
          </a:ln>
        </p:spPr>
        <p:txBody>
          <a:bodyPr/>
          <a:lstStyle/>
          <a:p>
            <a:endParaRPr lang="fr-FR"/>
          </a:p>
        </p:txBody>
      </p:sp>
      <p:sp>
        <p:nvSpPr>
          <p:cNvPr id="79" name="Text 77"/>
          <p:cNvSpPr/>
          <p:nvPr/>
        </p:nvSpPr>
        <p:spPr>
          <a:xfrm>
            <a:off x="274320" y="4846320"/>
            <a:ext cx="7772400" cy="256032"/>
          </a:xfrm>
          <a:prstGeom prst="rect">
            <a:avLst/>
          </a:prstGeom>
          <a:noFill/>
          <a:ln/>
        </p:spPr>
        <p:txBody>
          <a:bodyPr wrap="square" lIns="0" tIns="0" rIns="0" bIns="0" rtlCol="0" anchor="ctr"/>
          <a:lstStyle/>
          <a:p>
            <a:pPr marL="0" indent="0">
              <a:buNone/>
            </a:pPr>
            <a:r>
              <a:rPr lang="en-US" sz="850" dirty="0">
                <a:solidFill>
                  <a:srgbClr val="6B8CC4"/>
                </a:solidFill>
              </a:rPr>
              <a:t>CHAPITRE 17  —  Les Erreurs Classiques &amp; Comment les Éviter  ·  Excellence Opérationnelle</a:t>
            </a:r>
            <a:endParaRPr lang="en-US" sz="850" dirty="0"/>
          </a:p>
        </p:txBody>
      </p:sp>
      <p:sp>
        <p:nvSpPr>
          <p:cNvPr id="80" name="Text 78"/>
          <p:cNvSpPr/>
          <p:nvPr/>
        </p:nvSpPr>
        <p:spPr>
          <a:xfrm>
            <a:off x="8229600" y="4846320"/>
            <a:ext cx="731520" cy="256032"/>
          </a:xfrm>
          <a:prstGeom prst="rect">
            <a:avLst/>
          </a:prstGeom>
          <a:noFill/>
          <a:ln/>
        </p:spPr>
        <p:txBody>
          <a:bodyPr wrap="square" lIns="0" tIns="0" rIns="0" bIns="0" rtlCol="0" anchor="ctr"/>
          <a:lstStyle/>
          <a:p>
            <a:pPr marL="0" indent="0" algn="r">
              <a:buNone/>
            </a:pPr>
            <a:r>
              <a:rPr lang="en-US" sz="900" b="1" dirty="0">
                <a:solidFill>
                  <a:srgbClr val="FFFFFF"/>
                </a:solidFill>
              </a:rPr>
              <a:t>9 / 17</a:t>
            </a:r>
            <a:endParaRPr lang="en-US" sz="9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2919</Words>
  <Application>Microsoft Office PowerPoint</Application>
  <PresentationFormat>Affichage à l'écran (16:9)</PresentationFormat>
  <Paragraphs>471</Paragraphs>
  <Slides>17</Slides>
  <Notes>17</Notes>
  <HiddenSlides>0</HiddenSlides>
  <MMClips>0</MMClips>
  <ScaleCrop>false</ScaleCrop>
  <HeadingPairs>
    <vt:vector size="6" baseType="variant">
      <vt:variant>
        <vt:lpstr>Polices utilisées</vt:lpstr>
      </vt:variant>
      <vt:variant>
        <vt:i4>1</vt:i4>
      </vt:variant>
      <vt:variant>
        <vt:lpstr>Thème</vt:lpstr>
      </vt:variant>
      <vt:variant>
        <vt:i4>1</vt:i4>
      </vt:variant>
      <vt:variant>
        <vt:lpstr>Titres des diapositives</vt:lpstr>
      </vt:variant>
      <vt:variant>
        <vt:i4>17</vt:i4>
      </vt:variant>
    </vt:vector>
  </HeadingPairs>
  <TitlesOfParts>
    <vt:vector size="19" baseType="lpstr">
      <vt:lpstr>Arial</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Chapitre 17 — Les Erreurs Classiques et Comment les Éviter</dc:title>
  <dc:subject>Excellence Opérationnelle · Lean · Six Sigma · SMED · Kaizen</dc:subject>
  <dc:creator>Consultant en Excellence Opérationnelle</dc:creator>
  <cp:lastModifiedBy>rachid berkani</cp:lastModifiedBy>
  <cp:revision>2</cp:revision>
  <dcterms:created xsi:type="dcterms:W3CDTF">2026-03-31T08:22:12Z</dcterms:created>
  <dcterms:modified xsi:type="dcterms:W3CDTF">2026-03-31T08:32:18Z</dcterms:modified>
</cp:coreProperties>
</file>